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2" r:id="rId2"/>
    <p:sldId id="267" r:id="rId3"/>
    <p:sldId id="313" r:id="rId4"/>
    <p:sldId id="293" r:id="rId5"/>
    <p:sldId id="294" r:id="rId6"/>
    <p:sldId id="295" r:id="rId7"/>
    <p:sldId id="296" r:id="rId8"/>
    <p:sldId id="312" r:id="rId9"/>
    <p:sldId id="270" r:id="rId10"/>
    <p:sldId id="298" r:id="rId11"/>
    <p:sldId id="299" r:id="rId12"/>
    <p:sldId id="300" r:id="rId13"/>
    <p:sldId id="301" r:id="rId14"/>
    <p:sldId id="302" r:id="rId15"/>
    <p:sldId id="297" r:id="rId16"/>
    <p:sldId id="304" r:id="rId17"/>
    <p:sldId id="311" r:id="rId18"/>
    <p:sldId id="315" r:id="rId19"/>
    <p:sldId id="316" r:id="rId20"/>
    <p:sldId id="306" r:id="rId21"/>
    <p:sldId id="307" r:id="rId22"/>
    <p:sldId id="308" r:id="rId23"/>
    <p:sldId id="317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67" autoAdjust="0"/>
  </p:normalViewPr>
  <p:slideViewPr>
    <p:cSldViewPr snapToGrid="0">
      <p:cViewPr>
        <p:scale>
          <a:sx n="75" d="100"/>
          <a:sy n="75" d="100"/>
        </p:scale>
        <p:origin x="130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7FAB-A060-4059-A5D2-5A2701B06C9F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9DA74-2FF8-42AA-877B-AC4BCA9AF8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.gov.uk/research/foodborne-diseases/a-systematic-review-of-amr-bacteria-in-pork-poultry-dairy-products-seafood-and-fresh-produce-at-uk-retail-leve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4A24-3AAE-43B7-B0CF-7024A301F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2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https://www.food.gov.uk/research/foodborne-diseases/a-systematic-review-of-amr-bacteria-in-pork-poultry-dairy-products-seafood-and-fresh-produce-at-uk-retail-level</a:t>
            </a:r>
            <a:endParaRPr lang="en-GB" dirty="0"/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figures show that over the last few decades UK consumption of domestic origin food products has been decreasing, with steady increases in the use of EU food products and a small increases in the use of non-EU food products. </a:t>
            </a: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usage parameter - it would be accurate to use the current plateau in the domestic food usage we have seen over the past few years (2005-2018).</a:t>
            </a:r>
          </a:p>
          <a:p>
            <a:pPr rtl="0" fontAlgn="ctr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 data for UK food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 of domestic consumption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0975-5108-4BD7-9F5F-1D8662BF1C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1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75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Mention</a:t>
            </a:r>
            <a:r>
              <a:rPr lang="en-GB" baseline="0" dirty="0" smtClean="0"/>
              <a:t> here that the baselines are different (we can’t fit the baseline differently- as other parameters change)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big take away here is that in the same parameter space – you can’t achieve the same reductions in resistance as you can when domestic usage is a bit higher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48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Parameters which promote import – will reduce the efficacy of the intervention – betaHD and </a:t>
            </a:r>
            <a:r>
              <a:rPr lang="en-GB" dirty="0" err="1"/>
              <a:t>betaHI</a:t>
            </a:r>
            <a:r>
              <a:rPr lang="en-GB" dirty="0"/>
              <a:t> and psi</a:t>
            </a:r>
          </a:p>
          <a:p>
            <a:r>
              <a:rPr lang="en-GB" dirty="0"/>
              <a:t>Parameters which promote more contamination on food products will reduce the efficacy of the intervention </a:t>
            </a:r>
          </a:p>
          <a:p>
            <a:endParaRPr lang="en-GB" dirty="0"/>
          </a:p>
          <a:p>
            <a:r>
              <a:rPr lang="en-GB" dirty="0"/>
              <a:t>We can also see that the majority of these import parameters have a relative high importance on the outcome measure (eFAST) – but a lot of the importance is comprised of interaction effects with other parameters – if the first order effects only comprise a small proportion of the total order effects – then second order or higher order effects are driving most of the variation in the outcome measure. </a:t>
            </a:r>
          </a:p>
          <a:p>
            <a:r>
              <a:rPr lang="en-GB" dirty="0"/>
              <a:t>For example a parameter might interact with another parameter which together will drive a lot of the variation seen in the model outcome measure.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also makes sense – that they have an interaction effect – because of the multiplicative way I have modelled the import. 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2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may</a:t>
            </a:r>
            <a:r>
              <a:rPr lang="en-GB" baseline="0" dirty="0" smtClean="0"/>
              <a:t> be other parameters that causes the relationship to “drop” </a:t>
            </a:r>
            <a:r>
              <a:rPr lang="en-GB" baseline="0" dirty="0" err="1" smtClean="0"/>
              <a:t>intot</a:t>
            </a:r>
            <a:r>
              <a:rPr lang="en-GB" baseline="0" dirty="0" smtClean="0"/>
              <a:t> he red zone – but for import by far the most important one is the </a:t>
            </a:r>
            <a:r>
              <a:rPr lang="en-GB" baseline="0" dirty="0" err="1" smtClean="0"/>
              <a:t>contamiantion</a:t>
            </a:r>
            <a:r>
              <a:rPr lang="en-GB" baseline="0" dirty="0" smtClean="0"/>
              <a:t> parameter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2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9DA74-2FF8-42AA-877B-AC4BCA9AF8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9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E432-F063-4CFE-8A6B-95499211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9B2B-8911-46F8-BF68-CF16991FB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E7F3-DE71-4A79-AAE9-9A8B16EA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13F3-D8CE-4171-AB79-11D796FA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8088-B1A0-44D9-9E11-CA60AC4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774-2B35-4ABC-9669-E885D3A6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686CD-B13A-4D5C-87DB-F9CEF5AC0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7FA1-FF09-481D-A9A6-95C1F12A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781C-AD3B-45C9-ADBC-6FEF1C0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A625-3314-4714-8A46-E5B4031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32989-C5D4-43B3-9362-E8FB4ADA6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1FAB-49A5-480D-97D2-0FF26D8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B99E-E668-4DC7-B87B-B402435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3330-DC23-4B8B-AE0E-FB23D8D8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CF5F-6F7D-43C0-AFCC-A20443C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3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158-A523-4883-93D7-57D119A1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8082-1029-4116-A0E7-C0492033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C5E-E686-4476-9743-EF7A0D26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F6B97-A8A1-46B4-84AD-0BB623F6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294-0C94-45D7-9E61-DE6AE25B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404-0501-4320-AE3F-2CE7A783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B023-4CE6-4093-839A-771EFC4E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D51-1A2C-4A9F-9BEF-8505E82B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2E85-2F60-41F6-B8FC-386932F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A7FB-5EA7-405C-AED5-650BF1F7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4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9EF5-8BBE-4854-9775-7363E5D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9065-BEC0-4ACD-8135-489294700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FEB8-6393-4A61-ABDE-AC7404F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B7B5-FDBC-4D2F-8EB1-C7634310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9F40-5C35-4311-BC4F-3440BC3B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FFBA0-AB8F-4830-8751-684C0CD1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6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C9AE-B703-478C-BD18-57777167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30CD-4E63-4FC9-B9F4-D4D8E7D2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C5041-6810-4C02-86A7-D9DB0D9C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E19B8-8C4D-4DF5-8C96-420A5B921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39ED-26FE-44D0-8F81-26670F712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B23E4-4D68-45AE-9CDE-B956ACB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FCF63-C50D-46B0-A522-AB61B2F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B8A2CB-BD55-4E1D-A1FA-2115A5D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A301-49D1-4CDF-8C4F-E5B70E5A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A4A19-2503-45BB-A906-9154DB88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A7D9-6EF7-4E4D-9014-C8E6A75A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B5BD9-9873-42AC-8D8A-BAC07A5E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4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D99C-5A0B-4D2E-8D26-2A036C01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573-9CD6-4AFC-B465-576498E8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B6A1-78D1-4C23-A9FD-8C72F08A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57CE-28BD-4C01-8342-94B89846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6B4D-C11B-49EE-8FC9-479926AE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3B57-FF40-4F11-B650-5AD16EA4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95D5-A5E4-4EA3-941B-67A02E18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ABE5F-7F54-4BE4-BB10-633935F1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4E52-479D-4CA7-B8B5-A8809BD6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6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A935-F00D-4951-85ED-0C6ABAFF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92C9E-AC94-4F5D-9AA0-2E67293C6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BECD-ED9F-418D-8944-FA49E3EC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8A7-A9F3-40C9-8A65-944C957D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442B-5DD5-43E6-9B6C-CB1F9FC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9159-8B32-4A1D-A6D7-784D68C4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62ED-66D6-42DB-8728-3E97FC20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A6A67-E75C-49AC-83C1-89D0A6AE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ACF4-E38D-4BDB-B569-41D0D214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EE9E-1733-430E-9E1D-8545EC72FE84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EB0-4B96-4F0F-9841-4554DF77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3F5E-EF9E-4063-8F1D-85C152B8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ADD3-9F01-4120-907A-862D293F6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5A59-EFB4-459D-AF29-53A523D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3" y="1169256"/>
            <a:ext cx="8454215" cy="23876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role of global food trade on the transmission dynamics of antibiotic-resistant foodborne bacteria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16183-D95C-497C-87C9-D1550BD6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3" y="4287992"/>
            <a:ext cx="6870017" cy="1639031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Alex Morgan</a:t>
            </a:r>
          </a:p>
          <a:p>
            <a:pPr algn="l"/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C8778-7C0D-4B0B-8032-D08195DD9416}"/>
              </a:ext>
            </a:extLst>
          </p:cNvPr>
          <p:cNvCxnSpPr>
            <a:cxnSpLocks/>
          </p:cNvCxnSpPr>
          <p:nvPr/>
        </p:nvCxnSpPr>
        <p:spPr>
          <a:xfrm>
            <a:off x="269630" y="3732702"/>
            <a:ext cx="87646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8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b="1" dirty="0"/>
                  <a:t>Efficacy of curtailment (</a:t>
                </a:r>
                <a:r>
                  <a:rPr lang="en-GB" sz="2800" b="1" dirty="0" err="1"/>
                  <a:t>EoC</a:t>
                </a:r>
                <a:r>
                  <a:rPr lang="en-GB" sz="2800" b="1" dirty="0"/>
                  <a:t>)</a:t>
                </a:r>
                <a:r>
                  <a:rPr lang="en-GB" sz="2800" dirty="0"/>
                  <a:t> = relative change in human resistance when livestock antibiotic usage is curtailed from baseline levels </a:t>
                </a:r>
                <a:r>
                  <a:rPr lang="en-GB" sz="2800" dirty="0" smtClean="0"/>
                  <a:t>(~0.0009 </a:t>
                </a:r>
                <a:r>
                  <a:rPr lang="en-GB" sz="2800" dirty="0"/>
                  <a:t>-&gt; 0 g/PCU)</a:t>
                </a: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𝐶𝑢𝑟𝑡𝑎𝑖𝑙𝑒𝑑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𝐻𝑢𝑚𝑎𝑛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𝑅𝑒𝑠𝑖𝑠𝑡𝑎𝑛𝑐𝑒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𝐵𝑎𝑠𝑒𝑙𝑖𝑛𝑒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="1" dirty="0"/>
                  <a:t>(Baseline) efficacy of curtailment = </a:t>
                </a:r>
                <a:r>
                  <a:rPr lang="en-GB" b="1" dirty="0"/>
                  <a:t>7</a:t>
                </a:r>
                <a:r>
                  <a:rPr lang="en-GB" sz="2800" b="1" dirty="0" smtClean="0"/>
                  <a:t>%</a:t>
                </a:r>
                <a:endParaRPr lang="en-GB" sz="28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800" dirty="0"/>
                  <a:t>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18303-BD7C-49BB-99A9-BCBF4C0FA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60" y="1753396"/>
                <a:ext cx="6170102" cy="4351338"/>
              </a:xfrm>
              <a:blipFill>
                <a:blip r:embed="rId2"/>
                <a:stretch>
                  <a:fillRect l="-2075" t="-2384" r="-14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Outcome Measure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78" y="1247774"/>
            <a:ext cx="5362581" cy="53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Basic Output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EA566-D913-4BC5-989C-6A1308E608CF}"/>
              </a:ext>
            </a:extLst>
          </p:cNvPr>
          <p:cNvSpPr txBox="1">
            <a:spLocks/>
          </p:cNvSpPr>
          <p:nvPr/>
        </p:nvSpPr>
        <p:spPr>
          <a:xfrm>
            <a:off x="508000" y="1323975"/>
            <a:ext cx="6756400" cy="485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smtClean="0"/>
              <a:t>We </a:t>
            </a:r>
            <a:r>
              <a:rPr lang="en-GB" sz="2400" dirty="0"/>
              <a:t>model similar dynamics to the model in Chapter 2 upon livestock antibiotic curtailment: </a:t>
            </a:r>
          </a:p>
          <a:p>
            <a:r>
              <a:rPr lang="en-GB" sz="2400" b="1" dirty="0" smtClean="0"/>
              <a:t>Small increase in human </a:t>
            </a:r>
            <a:r>
              <a:rPr lang="en-GB" sz="2400" b="1" dirty="0"/>
              <a:t>foodborne disease</a:t>
            </a:r>
          </a:p>
          <a:p>
            <a:r>
              <a:rPr lang="en-GB" sz="2400" b="1" dirty="0" smtClean="0"/>
              <a:t>Minor reduction </a:t>
            </a:r>
            <a:r>
              <a:rPr lang="en-GB" sz="2400" b="1" dirty="0"/>
              <a:t>in </a:t>
            </a:r>
            <a:r>
              <a:rPr lang="en-GB" sz="2400" b="1" dirty="0" smtClean="0"/>
              <a:t>resistance</a:t>
            </a: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Distance – </a:t>
            </a:r>
            <a:r>
              <a:rPr lang="en-GB" sz="2400" b="1" dirty="0" smtClean="0"/>
              <a:t>1.71 </a:t>
            </a:r>
            <a:r>
              <a:rPr lang="en-GB" sz="2400" dirty="0" smtClean="0"/>
              <a:t>(Target | Percentage Diff)</a:t>
            </a:r>
          </a:p>
          <a:p>
            <a:pPr marL="0" indent="0">
              <a:buNone/>
            </a:pPr>
            <a:r>
              <a:rPr lang="en-GB" sz="2400" b="1" dirty="0" smtClean="0"/>
              <a:t>Incidence </a:t>
            </a:r>
            <a:r>
              <a:rPr lang="en-GB" sz="2400" b="1" dirty="0"/>
              <a:t>- </a:t>
            </a:r>
            <a:r>
              <a:rPr lang="en-GB" sz="2400" b="1" dirty="0" smtClean="0"/>
              <a:t>0.586 </a:t>
            </a:r>
            <a:r>
              <a:rPr lang="en-GB" sz="2400" dirty="0" smtClean="0"/>
              <a:t>(0.593 | 1.14%)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 err="1"/>
              <a:t>I</a:t>
            </a:r>
            <a:r>
              <a:rPr lang="en-GB" sz="2400" b="1" baseline="-25000" dirty="0" err="1"/>
              <a:t>CombA</a:t>
            </a:r>
            <a:r>
              <a:rPr lang="en-GB" sz="2400" b="1" dirty="0"/>
              <a:t> </a:t>
            </a:r>
            <a:r>
              <a:rPr lang="en-GB" sz="2400" b="1" dirty="0"/>
              <a:t>– </a:t>
            </a:r>
            <a:r>
              <a:rPr lang="en-GB" sz="2400" b="1" dirty="0" smtClean="0"/>
              <a:t>0.283*0.11016 </a:t>
            </a:r>
            <a:r>
              <a:rPr lang="en-GB" sz="2400" b="1" dirty="0"/>
              <a:t>= 0.0312 </a:t>
            </a:r>
            <a:r>
              <a:rPr lang="en-GB" sz="2400" dirty="0"/>
              <a:t>(0.0287 | </a:t>
            </a:r>
            <a:r>
              <a:rPr lang="en-GB" sz="2400" dirty="0" smtClean="0"/>
              <a:t>8.81%)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 smtClean="0"/>
              <a:t>Human </a:t>
            </a:r>
            <a:r>
              <a:rPr lang="en-GB" sz="2400" b="1" dirty="0"/>
              <a:t>Resistance </a:t>
            </a:r>
            <a:r>
              <a:rPr lang="en-GB" sz="2400" b="1" dirty="0" smtClean="0"/>
              <a:t>– </a:t>
            </a:r>
            <a:r>
              <a:rPr lang="en-GB" sz="2400" b="1" dirty="0" smtClean="0"/>
              <a:t>0.242</a:t>
            </a:r>
            <a:r>
              <a:rPr lang="en-GB" sz="2400" dirty="0" smtClean="0"/>
              <a:t> </a:t>
            </a:r>
            <a:r>
              <a:rPr lang="en-GB" sz="2400" dirty="0"/>
              <a:t>(0.208 | 16%)</a:t>
            </a:r>
          </a:p>
          <a:p>
            <a:pPr marL="0" indent="0">
              <a:buNone/>
            </a:pPr>
            <a:r>
              <a:rPr lang="en-GB" sz="2400" b="1" dirty="0" smtClean="0"/>
              <a:t>Livestock </a:t>
            </a:r>
            <a:r>
              <a:rPr lang="en-GB" sz="2400" b="1" dirty="0"/>
              <a:t>Resistance - </a:t>
            </a:r>
            <a:r>
              <a:rPr lang="en-GB" sz="2400" b="1" dirty="0"/>
              <a:t>0.345 </a:t>
            </a:r>
            <a:r>
              <a:rPr lang="en-GB" sz="2400" dirty="0"/>
              <a:t>(</a:t>
            </a:r>
            <a:r>
              <a:rPr lang="en-GB" sz="2400" dirty="0" smtClean="0"/>
              <a:t>0.417 | 17.13%)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481"/>
          <a:stretch/>
        </p:blipFill>
        <p:spPr>
          <a:xfrm>
            <a:off x="7603163" y="75602"/>
            <a:ext cx="4322137" cy="3491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278"/>
          <a:stretch/>
        </p:blipFill>
        <p:spPr>
          <a:xfrm>
            <a:off x="7603163" y="3335368"/>
            <a:ext cx="4466842" cy="3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378584"/>
            <a:ext cx="6238240" cy="5103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We assess the fitted model (</a:t>
            </a:r>
            <a:r>
              <a:rPr lang="el-GR" sz="2000" dirty="0"/>
              <a:t>ψ</a:t>
            </a:r>
            <a:r>
              <a:rPr lang="en-GB" sz="2000" dirty="0"/>
              <a:t> = 0.656) and </a:t>
            </a:r>
            <a:r>
              <a:rPr lang="en-GB" sz="2000" dirty="0" smtClean="0"/>
              <a:t>explore the effect of:</a:t>
            </a:r>
            <a:endParaRPr lang="en-GB" sz="2000" dirty="0"/>
          </a:p>
          <a:p>
            <a:r>
              <a:rPr lang="en-GB" sz="2000" dirty="0"/>
              <a:t>Fraction of imported food products </a:t>
            </a:r>
            <a:r>
              <a:rPr lang="en-GB" sz="2000" dirty="0" smtClean="0"/>
              <a:t>contaminated </a:t>
            </a:r>
          </a:p>
          <a:p>
            <a:r>
              <a:rPr lang="en-GB" sz="2000" dirty="0" smtClean="0"/>
              <a:t>Fraction </a:t>
            </a:r>
            <a:r>
              <a:rPr lang="en-GB" sz="2000" dirty="0"/>
              <a:t>of contaminated imports </a:t>
            </a:r>
            <a:r>
              <a:rPr lang="en-GB" sz="2000" dirty="0" smtClean="0"/>
              <a:t>resistant 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Compare against </a:t>
            </a:r>
            <a:r>
              <a:rPr lang="en-GB" sz="2000" b="1" dirty="0"/>
              <a:t>alternative case study (</a:t>
            </a:r>
            <a:r>
              <a:rPr lang="el-GR" sz="2000" b="1" dirty="0"/>
              <a:t>ψ</a:t>
            </a:r>
            <a:r>
              <a:rPr lang="en-GB" sz="2000" b="1" dirty="0"/>
              <a:t> = 0.4455) </a:t>
            </a:r>
            <a:r>
              <a:rPr lang="en-GB" sz="2000" dirty="0"/>
              <a:t>- pig imports.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</a:rPr>
              <a:t>DARKER</a:t>
            </a:r>
            <a:r>
              <a:rPr lang="en-GB" sz="2000" dirty="0"/>
              <a:t> – </a:t>
            </a:r>
            <a:r>
              <a:rPr lang="en-GB" sz="2000" b="1" dirty="0"/>
              <a:t>lower efficacy</a:t>
            </a:r>
            <a:r>
              <a:rPr lang="en-GB" sz="2000" dirty="0"/>
              <a:t> of local antibiotic curtailment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92D050"/>
                </a:solidFill>
              </a:rPr>
              <a:t>LIGHTER</a:t>
            </a:r>
            <a:r>
              <a:rPr lang="en-GB" sz="2000" dirty="0"/>
              <a:t> – </a:t>
            </a:r>
            <a:r>
              <a:rPr lang="en-GB" sz="2000" b="1" dirty="0"/>
              <a:t>higher efficacy </a:t>
            </a:r>
            <a:r>
              <a:rPr lang="en-GB" sz="2000" dirty="0"/>
              <a:t>of local antibiotic curtailment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Increasing imports reduces the ability for curtailment to reduce resistance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Import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34630"/>
            <a:ext cx="4038600" cy="63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042219"/>
            <a:ext cx="5815781" cy="58157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1 Sensitivity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CA8D-3F7F-45AC-92C2-451BF16FF1B7}"/>
              </a:ext>
            </a:extLst>
          </p:cNvPr>
          <p:cNvSpPr txBox="1"/>
          <p:nvPr/>
        </p:nvSpPr>
        <p:spPr>
          <a:xfrm>
            <a:off x="169545" y="1828800"/>
            <a:ext cx="181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Latin-hypercube sampling Partial Rank Correlation Coefficient (LHS-PRCC)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F6E7-689D-4CF8-8F6D-28A85550B74A}"/>
              </a:ext>
            </a:extLst>
          </p:cNvPr>
          <p:cNvSpPr txBox="1"/>
          <p:nvPr/>
        </p:nvSpPr>
        <p:spPr>
          <a:xfrm>
            <a:off x="231140" y="4856480"/>
            <a:ext cx="175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Extended Fourier Amplitude Sensitivity Test (EFAST)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1" y="1409700"/>
            <a:ext cx="1427726" cy="2381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93291" y="4220576"/>
            <a:ext cx="1506636" cy="2363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90484"/>
              </p:ext>
            </p:extLst>
          </p:nvPr>
        </p:nvGraphicFramePr>
        <p:xfrm>
          <a:off x="7885650" y="1828796"/>
          <a:ext cx="4239673" cy="355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5">
                  <a:extLst>
                    <a:ext uri="{9D8B030D-6E8A-4147-A177-3AD203B41FA5}">
                      <a16:colId xmlns:a16="http://schemas.microsoft.com/office/drawing/2014/main" val="508756571"/>
                    </a:ext>
                  </a:extLst>
                </a:gridCol>
                <a:gridCol w="1317072">
                  <a:extLst>
                    <a:ext uri="{9D8B030D-6E8A-4147-A177-3AD203B41FA5}">
                      <a16:colId xmlns:a16="http://schemas.microsoft.com/office/drawing/2014/main" val="2382123501"/>
                    </a:ext>
                  </a:extLst>
                </a:gridCol>
                <a:gridCol w="1706196">
                  <a:extLst>
                    <a:ext uri="{9D8B030D-6E8A-4147-A177-3AD203B41FA5}">
                      <a16:colId xmlns:a16="http://schemas.microsoft.com/office/drawing/2014/main" val="2308819447"/>
                    </a:ext>
                  </a:extLst>
                </a:gridCol>
              </a:tblGrid>
              <a:tr h="1055547">
                <a:tc>
                  <a:txBody>
                    <a:bodyPr/>
                    <a:lstStyle/>
                    <a:p>
                      <a:r>
                        <a:rPr lang="en-GB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Parameter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Increases do</a:t>
                      </a:r>
                      <a:r>
                        <a:rPr lang="en-GB" sz="1400" baseline="0" dirty="0"/>
                        <a:t> what to </a:t>
                      </a:r>
                      <a:r>
                        <a:rPr lang="en-GB" sz="1400" baseline="0" dirty="0" smtClean="0"/>
                        <a:t>Efficacy (</a:t>
                      </a:r>
                      <a:r>
                        <a:rPr lang="en-GB" sz="1400" baseline="0" dirty="0" err="1" smtClean="0"/>
                        <a:t>EoC</a:t>
                      </a:r>
                      <a:r>
                        <a:rPr lang="en-GB" sz="1400" baseline="0" dirty="0" smtClean="0"/>
                        <a:t>)? 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1711"/>
                  </a:ext>
                </a:extLst>
              </a:tr>
              <a:tr h="428083">
                <a:tc>
                  <a:txBody>
                    <a:bodyPr/>
                    <a:lstStyle/>
                    <a:p>
                      <a:r>
                        <a:rPr lang="el-GR" sz="1400" dirty="0"/>
                        <a:t>ψ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% Domestic Food Usage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rgbClr val="00B050"/>
                          </a:solidFill>
                        </a:rPr>
                        <a:t>INCREASES</a:t>
                      </a:r>
                      <a:endParaRPr lang="en-GB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97869"/>
                  </a:ext>
                </a:extLst>
              </a:tr>
              <a:tr h="428083">
                <a:tc>
                  <a:txBody>
                    <a:bodyPr/>
                    <a:lstStyle/>
                    <a:p>
                      <a:r>
                        <a:rPr lang="en-GB" sz="1400" dirty="0"/>
                        <a:t>Frac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% Imports Contaminated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rgbClr val="FF0000"/>
                          </a:solidFill>
                        </a:rPr>
                        <a:t>DECREASES</a:t>
                      </a:r>
                      <a:endParaRPr lang="en-GB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05260"/>
                  </a:ext>
                </a:extLst>
              </a:tr>
              <a:tr h="428083">
                <a:tc>
                  <a:txBody>
                    <a:bodyPr/>
                    <a:lstStyle/>
                    <a:p>
                      <a:r>
                        <a:rPr lang="en-GB" sz="1400" dirty="0"/>
                        <a:t>PropRes</a:t>
                      </a:r>
                      <a:r>
                        <a:rPr lang="en-GB" sz="1400" baseline="-25000" dirty="0"/>
                        <a:t>Imp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%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baseline="0" dirty="0" err="1" smtClean="0"/>
                        <a:t>Cont</a:t>
                      </a:r>
                      <a:r>
                        <a:rPr lang="en-GB" sz="1400" baseline="0" dirty="0" smtClean="0"/>
                        <a:t> Imports Resistant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rgbClr val="FF0000"/>
                          </a:solidFill>
                        </a:rPr>
                        <a:t>DECREASES</a:t>
                      </a:r>
                      <a:endParaRPr lang="en-GB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065"/>
                  </a:ext>
                </a:extLst>
              </a:tr>
              <a:tr h="428083">
                <a:tc>
                  <a:txBody>
                    <a:bodyPr/>
                    <a:lstStyle/>
                    <a:p>
                      <a:r>
                        <a:rPr lang="el-GR" sz="1400" dirty="0"/>
                        <a:t>η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Reduction in Prevalence due to food processing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rgbClr val="00B050"/>
                          </a:solidFill>
                        </a:rPr>
                        <a:t>INCREASES</a:t>
                      </a:r>
                      <a:endParaRPr lang="en-GB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6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Model can be fitted to ECDC/EFSA data and UK human outcome measures can also be fitted.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Basic dynamics are observed – with increases in foodborne disease and decreases in resistance.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Import results in the reduction in the efficacy of one health interventions (on human resistance).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Parameters which favour import and increase the level of contamination will decrease the efficacy of local intervention strategies.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1</a:t>
            </a:r>
          </a:p>
        </p:txBody>
      </p:sp>
    </p:spTree>
    <p:extLst>
      <p:ext uri="{BB962C8B-B14F-4D97-AF65-F5344CB8AC3E}">
        <p14:creationId xmlns:p14="http://schemas.microsoft.com/office/powerpoint/2010/main" val="18708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Model Fit and Basic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" y="1396746"/>
            <a:ext cx="633984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809" y="46250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258435" y="4625054"/>
            <a:ext cx="1212215" cy="619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49" y="996696"/>
            <a:ext cx="5721350" cy="42910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190" y="550378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b="1" dirty="0"/>
              <a:t>Distance – 1.71 </a:t>
            </a:r>
            <a:r>
              <a:rPr lang="en-GB" sz="1600" dirty="0"/>
              <a:t>(Target | Percentage Diff)</a:t>
            </a:r>
          </a:p>
          <a:p>
            <a:r>
              <a:rPr lang="en-GB" sz="1600" b="1" dirty="0"/>
              <a:t>Incidence - 0.586 </a:t>
            </a:r>
            <a:r>
              <a:rPr lang="en-GB" sz="1600" dirty="0"/>
              <a:t>(0.593 | 1.14%)</a:t>
            </a:r>
          </a:p>
          <a:p>
            <a:r>
              <a:rPr lang="en-GB" sz="1600" b="1" dirty="0" err="1"/>
              <a:t>I</a:t>
            </a:r>
            <a:r>
              <a:rPr lang="en-GB" sz="1600" b="1" baseline="-25000" dirty="0" err="1"/>
              <a:t>CombA</a:t>
            </a:r>
            <a:r>
              <a:rPr lang="en-GB" sz="1600" b="1" dirty="0"/>
              <a:t> – 0.283*0.11016 = 0.0312 </a:t>
            </a:r>
            <a:r>
              <a:rPr lang="en-GB" sz="1600" dirty="0"/>
              <a:t>(0.0287 | 8.81%)</a:t>
            </a:r>
          </a:p>
          <a:p>
            <a:r>
              <a:rPr lang="en-GB" sz="1600" b="1" dirty="0"/>
              <a:t>Human Resistance – 0.242</a:t>
            </a:r>
            <a:r>
              <a:rPr lang="en-GB" sz="1600" dirty="0"/>
              <a:t> (0.208 | 16%)</a:t>
            </a:r>
          </a:p>
          <a:p>
            <a:r>
              <a:rPr lang="en-GB" sz="1600" b="1" dirty="0"/>
              <a:t>Livestock Resistance - 0.345 </a:t>
            </a:r>
            <a:r>
              <a:rPr lang="en-GB" sz="1600" dirty="0"/>
              <a:t>(0.417 | 17.13%)</a:t>
            </a:r>
            <a:endParaRPr lang="en-GB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30808" y="103463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% Domestic Food Usage = 0.656 </a:t>
            </a:r>
            <a:endParaRPr lang="en-GB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3435198" y="1037201"/>
            <a:ext cx="32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% Domestic Food Usage = 0.455 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5488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 smtClean="0"/>
              <a:t>Explain that this is the baseline parameter set with the outcome measure still being </a:t>
            </a:r>
            <a:r>
              <a:rPr lang="en-GB" dirty="0" err="1" smtClean="0"/>
              <a:t>EoC</a:t>
            </a:r>
            <a:r>
              <a:rPr lang="en-GB" dirty="0" smtClean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</a:t>
            </a:r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Changing Import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3073C6-CAE9-43F8-9D62-50F779BCC8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31" y="1333157"/>
            <a:ext cx="4843806" cy="48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Effect of Import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1541145"/>
            <a:ext cx="11571514" cy="4050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3241" y="6006517"/>
            <a:ext cx="853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Unformly</a:t>
            </a:r>
            <a:r>
              <a:rPr lang="en-GB" dirty="0" smtClean="0"/>
              <a:t> decreasing all import parameters (we show that the average </a:t>
            </a:r>
            <a:r>
              <a:rPr lang="en-GB" dirty="0" err="1" smtClean="0"/>
              <a:t>ressitance</a:t>
            </a:r>
            <a:r>
              <a:rPr lang="en-GB" dirty="0" smtClean="0"/>
              <a:t> and level of contamination have a strong impact on changing the </a:t>
            </a:r>
            <a:r>
              <a:rPr lang="en-GB" dirty="0" err="1" smtClean="0"/>
              <a:t>EoC</a:t>
            </a:r>
            <a:r>
              <a:rPr lang="en-GB" dirty="0" smtClean="0"/>
              <a:t> relationship)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8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28" y="1104172"/>
            <a:ext cx="5889771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Changing the average level of contamination (expected value) and resistance across all imported sources obviously affects the </a:t>
            </a:r>
            <a:r>
              <a:rPr lang="en-GB" dirty="0" err="1" smtClean="0"/>
              <a:t>EoC</a:t>
            </a:r>
            <a:endParaRPr lang="en-GB" dirty="0" smtClean="0"/>
          </a:p>
          <a:p>
            <a:r>
              <a:rPr lang="en-GB" dirty="0" smtClean="0"/>
              <a:t>We are also interested in how heterogeneity in terms of the distribution and share of importing countries may affect the relationship between usage and resistance </a:t>
            </a:r>
          </a:p>
          <a:p>
            <a:r>
              <a:rPr lang="en-GB" dirty="0" smtClean="0"/>
              <a:t>We draw the </a:t>
            </a:r>
            <a:r>
              <a:rPr lang="en-GB" dirty="0" err="1" smtClean="0"/>
              <a:t>fracimp</a:t>
            </a:r>
            <a:r>
              <a:rPr lang="en-GB" dirty="0" smtClean="0"/>
              <a:t> values from three locations, baseline, uniform and a skewed beta distribution</a:t>
            </a:r>
          </a:p>
          <a:p>
            <a:endParaRPr lang="en-GB" dirty="0" smtClean="0"/>
          </a:p>
          <a:p>
            <a:r>
              <a:rPr lang="en-GB" dirty="0" smtClean="0"/>
              <a:t>Uniform – imports are spread across different countries equally</a:t>
            </a:r>
          </a:p>
          <a:p>
            <a:r>
              <a:rPr lang="en-GB" dirty="0" smtClean="0"/>
              <a:t>Skewed (beta) – imports are concentrated from a very small number of locations 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</a:t>
            </a:r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Heterogeneity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44" y="1313682"/>
            <a:ext cx="4863281" cy="486328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531304"/>
              </p:ext>
            </p:extLst>
          </p:nvPr>
        </p:nvGraphicFramePr>
        <p:xfrm>
          <a:off x="318780" y="5671503"/>
          <a:ext cx="682605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05">
                  <a:extLst>
                    <a:ext uri="{9D8B030D-6E8A-4147-A177-3AD203B41FA5}">
                      <a16:colId xmlns:a16="http://schemas.microsoft.com/office/drawing/2014/main" val="1386433754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155140634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1787321885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2278745626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161619474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2108218098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1070513441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3906692759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774633756"/>
                    </a:ext>
                  </a:extLst>
                </a:gridCol>
                <a:gridCol w="682605">
                  <a:extLst>
                    <a:ext uri="{9D8B030D-6E8A-4147-A177-3AD203B41FA5}">
                      <a16:colId xmlns:a16="http://schemas.microsoft.com/office/drawing/2014/main" val="2561644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France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98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EB34-DD1B-48AF-A96C-BDC2D24B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18503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Show th</a:t>
            </a:r>
            <a:r>
              <a:rPr lang="en-GB" dirty="0" smtClean="0"/>
              <a:t>e sampling </a:t>
            </a:r>
            <a:r>
              <a:rPr lang="en-GB" dirty="0" smtClean="0"/>
              <a:t>distributions – what do they mean for the different parameters </a:t>
            </a:r>
          </a:p>
          <a:p>
            <a:r>
              <a:rPr lang="en-GB" dirty="0" smtClean="0"/>
              <a:t>Show the parameters we are sampling from </a:t>
            </a:r>
            <a:endParaRPr lang="en-GB" dirty="0" smtClean="0"/>
          </a:p>
          <a:p>
            <a:r>
              <a:rPr lang="en-GB" dirty="0" smtClean="0"/>
              <a:t>Show the effect of changing the distribution of sampling on the main outcome measure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990D79-8EF6-45A0-898D-E66802421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– Part 2 </a:t>
            </a:r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Heterogeneity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622" y="1603435"/>
            <a:ext cx="7048856" cy="3844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8212" y="1234103"/>
            <a:ext cx="26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Uniform Frac</a:t>
            </a:r>
            <a:r>
              <a:rPr lang="en-GB" b="1" u="sng" baseline="-25000" dirty="0" smtClean="0"/>
              <a:t>Imp</a:t>
            </a:r>
            <a:r>
              <a:rPr lang="en-GB" b="1" u="sng" dirty="0" smtClean="0"/>
              <a:t> Sampling</a:t>
            </a:r>
            <a:endParaRPr lang="en-GB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8860564" y="1234103"/>
            <a:ext cx="27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“Skewed” </a:t>
            </a:r>
            <a:r>
              <a:rPr lang="en-GB" b="1" u="sng" dirty="0"/>
              <a:t>Frac</a:t>
            </a:r>
            <a:r>
              <a:rPr lang="en-GB" b="1" u="sng" baseline="-25000" dirty="0"/>
              <a:t>Imp</a:t>
            </a:r>
            <a:r>
              <a:rPr lang="en-GB" b="1" u="sng" dirty="0" smtClean="0"/>
              <a:t> Sampling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9021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1489520"/>
            <a:ext cx="5066812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FSA (2016</a:t>
            </a:r>
            <a:r>
              <a:rPr lang="en-GB" sz="2400" dirty="0"/>
              <a:t>) – Systematic Review of AMR bacteria in food at UK retail</a:t>
            </a:r>
            <a:r>
              <a:rPr lang="en-GB" sz="2400" dirty="0" smtClean="0"/>
              <a:t>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“There is a need for more studies to quantify the contribution of both domestic and imported foods to AMR occurrence…”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Could imported food products contribute to AMR in humans or disrupt one health interventions? 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87" y="2815338"/>
            <a:ext cx="4577770" cy="386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82" t="6064" r="20135" b="75355"/>
          <a:stretch/>
        </p:blipFill>
        <p:spPr>
          <a:xfrm>
            <a:off x="7571992" y="1196928"/>
            <a:ext cx="3781808" cy="1418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005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The </a:t>
            </a:r>
            <a:r>
              <a:rPr lang="en-GB" sz="2000" b="1" dirty="0">
                <a:cs typeface="Helvetica" panose="020B0604020202020204" pitchFamily="34" charset="0"/>
              </a:rPr>
              <a:t>proportion of food products from a domestic origin (</a:t>
            </a:r>
            <a:r>
              <a:rPr lang="el-GR" sz="2000" b="1">
                <a:cs typeface="Helvetica" panose="020B0604020202020204" pitchFamily="34" charset="0"/>
              </a:rPr>
              <a:t>ψ</a:t>
            </a:r>
            <a:r>
              <a:rPr lang="en-GB" sz="2000" b="1">
                <a:cs typeface="Helvetica" panose="020B0604020202020204" pitchFamily="34" charset="0"/>
              </a:rPr>
              <a:t>), </a:t>
            </a:r>
            <a:r>
              <a:rPr lang="en-GB" sz="2000" b="1" dirty="0">
                <a:cs typeface="Helvetica" panose="020B0604020202020204" pitchFamily="34" charset="0"/>
              </a:rPr>
              <a:t>is an important parameter </a:t>
            </a:r>
            <a:r>
              <a:rPr lang="en-GB" sz="2000" dirty="0">
                <a:cs typeface="Helvetica" panose="020B0604020202020204" pitchFamily="34" charset="0"/>
              </a:rPr>
              <a:t>in determining the efficacy of livestock antibiotic curtailment. 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2000" dirty="0">
                <a:cs typeface="Helvetica" panose="020B0604020202020204" pitchFamily="34" charset="0"/>
              </a:rPr>
              <a:t>Under baseline UK parameters, </a:t>
            </a:r>
            <a:r>
              <a:rPr lang="en-GB" sz="2000" b="1" dirty="0">
                <a:cs typeface="Helvetica" panose="020B0604020202020204" pitchFamily="34" charset="0"/>
              </a:rPr>
              <a:t>decreasing the proportion of food products from domestic sources will result in a greater than proportional decrease in the efficacy of livestock antibiotic curtailment</a:t>
            </a:r>
            <a:r>
              <a:rPr lang="en-GB" sz="2000" dirty="0">
                <a:cs typeface="Helvetica" panose="020B0604020202020204" pitchFamily="34" charset="0"/>
              </a:rPr>
              <a:t>.</a:t>
            </a:r>
          </a:p>
          <a:p>
            <a:pPr fontAlgn="ctr">
              <a:spcBef>
                <a:spcPts val="0"/>
              </a:spcBef>
            </a:pPr>
            <a:endParaRPr lang="en-GB" sz="2000" dirty="0">
              <a:cs typeface="Helvetica" panose="020B0604020202020204" pitchFamily="34" charset="0"/>
            </a:endParaRPr>
          </a:p>
          <a:p>
            <a:pPr algn="just" fontAlgn="ctr"/>
            <a:r>
              <a:rPr lang="en-GB" sz="2000" dirty="0">
                <a:cs typeface="Helvetica" panose="020B0604020202020204" pitchFamily="34" charset="0"/>
              </a:rPr>
              <a:t>To </a:t>
            </a:r>
            <a:r>
              <a:rPr lang="en-GB" sz="2000" b="1" dirty="0">
                <a:cs typeface="Helvetica" panose="020B0604020202020204" pitchFamily="34" charset="0"/>
              </a:rPr>
              <a:t>safely increase the proportion of food products from imported sources</a:t>
            </a:r>
            <a:r>
              <a:rPr lang="en-GB" sz="2000" dirty="0">
                <a:cs typeface="Helvetica" panose="020B0604020202020204" pitchFamily="34" charset="0"/>
              </a:rPr>
              <a:t>, the </a:t>
            </a:r>
            <a:r>
              <a:rPr lang="en-GB" sz="2000" b="1" dirty="0">
                <a:cs typeface="Helvetica" panose="020B0604020202020204" pitchFamily="34" charset="0"/>
              </a:rPr>
              <a:t>average level of contamination on imported food products must be reduced to low levels (0-2%)</a:t>
            </a:r>
            <a:r>
              <a:rPr lang="en-GB" sz="2000" dirty="0">
                <a:cs typeface="Helvetica" panose="020B0604020202020204" pitchFamily="34" charset="0"/>
              </a:rPr>
              <a:t>, resulting in a less than proportional decrease in efficacy of livestock antibiotic curtailment. </a:t>
            </a:r>
          </a:p>
          <a:p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Interim Conclusion – Part 2</a:t>
            </a:r>
          </a:p>
        </p:txBody>
      </p:sp>
    </p:spTree>
    <p:extLst>
      <p:ext uri="{BB962C8B-B14F-4D97-AF65-F5344CB8AC3E}">
        <p14:creationId xmlns:p14="http://schemas.microsoft.com/office/powerpoint/2010/main" val="26180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815-7F00-47E6-A6B1-78547C74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Interventions to reduce livestock resistance need to be systematic – otherwise reductions to livestock resistance can be offset by influence from other locations.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Overall Conclusions</a:t>
            </a:r>
          </a:p>
        </p:txBody>
      </p:sp>
    </p:spTree>
    <p:extLst>
      <p:ext uri="{BB962C8B-B14F-4D97-AF65-F5344CB8AC3E}">
        <p14:creationId xmlns:p14="http://schemas.microsoft.com/office/powerpoint/2010/main" val="34580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BD9C2-118A-49CA-8042-7732CF4289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Acknowledgements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51BE1-A69C-4ACA-A7A4-F9E7FF255DB1}"/>
              </a:ext>
            </a:extLst>
          </p:cNvPr>
          <p:cNvSpPr txBox="1">
            <a:spLocks/>
          </p:cNvSpPr>
          <p:nvPr/>
        </p:nvSpPr>
        <p:spPr>
          <a:xfrm>
            <a:off x="576581" y="1127665"/>
            <a:ext cx="4277359" cy="369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dirty="0">
                <a:cs typeface="Arial" panose="020B0604020202020204" pitchFamily="34" charset="0"/>
              </a:rPr>
              <a:t>Many Thanks to: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000" b="1" u="sng" dirty="0">
                <a:cs typeface="Arial" panose="020B0604020202020204" pitchFamily="34" charset="0"/>
              </a:rPr>
              <a:t>University of Edinburgh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Mark </a:t>
            </a:r>
            <a:r>
              <a:rPr lang="en-GB" sz="2000" dirty="0" err="1">
                <a:cs typeface="Arial" panose="020B0604020202020204" pitchFamily="34" charset="0"/>
              </a:rPr>
              <a:t>Woolhouse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Dr Bram van </a:t>
            </a:r>
            <a:r>
              <a:rPr lang="en-GB" sz="2000" dirty="0" err="1">
                <a:cs typeface="Arial" panose="020B0604020202020204" pitchFamily="34" charset="0"/>
              </a:rPr>
              <a:t>Bunnik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Prof Dan </a:t>
            </a:r>
            <a:r>
              <a:rPr lang="en-GB" sz="2000" dirty="0" err="1">
                <a:cs typeface="Arial" panose="020B0604020202020204" pitchFamily="34" charset="0"/>
              </a:rPr>
              <a:t>Nussey</a:t>
            </a:r>
            <a:r>
              <a:rPr lang="en-GB" sz="2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2000" dirty="0" err="1">
                <a:cs typeface="Arial" panose="020B0604020202020204" pitchFamily="34" charset="0"/>
              </a:rPr>
              <a:t>Epigroup</a:t>
            </a:r>
            <a:endParaRPr lang="en-GB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u="sng" dirty="0">
                <a:cs typeface="Arial" panose="020B0604020202020204" pitchFamily="34" charset="0"/>
              </a:rPr>
              <a:t>Technical University of Denmark (DTU)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H</a:t>
            </a:r>
            <a:r>
              <a:rPr lang="en-GB" sz="2000" i="0" dirty="0">
                <a:solidFill>
                  <a:srgbClr val="323232"/>
                </a:solidFill>
                <a:effectLst/>
              </a:rPr>
              <a:t>å</a:t>
            </a:r>
            <a:r>
              <a:rPr lang="en-GB" sz="2000" dirty="0">
                <a:cs typeface="Arial" panose="020B0604020202020204" pitchFamily="34" charset="0"/>
              </a:rPr>
              <a:t>kan Vigre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cs typeface="Arial" panose="020B0604020202020204" pitchFamily="34" charset="0"/>
              </a:rPr>
              <a:t>Frank </a:t>
            </a:r>
            <a:r>
              <a:rPr lang="en-GB" sz="2000" dirty="0" err="1">
                <a:cs typeface="Arial" panose="020B0604020202020204" pitchFamily="34" charset="0"/>
              </a:rPr>
              <a:t>Aarestrup</a:t>
            </a:r>
            <a:endParaRPr lang="en-GB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C15E-3F5E-4EA9-BD7A-7E300CEB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t="32285" r="8127" b="35632"/>
          <a:stretch/>
        </p:blipFill>
        <p:spPr>
          <a:xfrm>
            <a:off x="5989695" y="1299881"/>
            <a:ext cx="2696733" cy="76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C086-3031-4A91-B63E-6B5271005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8497"/>
          <a:stretch/>
        </p:blipFill>
        <p:spPr>
          <a:xfrm>
            <a:off x="6951072" y="2590932"/>
            <a:ext cx="2823475" cy="1212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04EA7-C2A5-407F-BBB4-6FE4DA3F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18" y="4032378"/>
            <a:ext cx="4082382" cy="53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98852-0CD1-467C-9892-4901FF6F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07" y="5059771"/>
            <a:ext cx="2528203" cy="99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73173-F3BB-49F9-81B8-65B37E9A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06" y="579031"/>
            <a:ext cx="2426290" cy="24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999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1390650"/>
            <a:ext cx="4502524" cy="546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4" y="984250"/>
            <a:ext cx="4837206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11" y="1489520"/>
            <a:ext cx="4910333" cy="499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Classic one health AMR intervention… </a:t>
            </a:r>
          </a:p>
          <a:p>
            <a:pPr marL="0" indent="0">
              <a:buNone/>
            </a:pPr>
            <a:r>
              <a:rPr lang="en-GB" sz="2400" b="1" dirty="0" smtClean="0"/>
              <a:t>Reduce livestock antibiotic usage to reduce human AMR. </a:t>
            </a: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Local </a:t>
            </a:r>
            <a:r>
              <a:rPr lang="en-GB" sz="2400" dirty="0"/>
              <a:t>livestock </a:t>
            </a:r>
            <a:r>
              <a:rPr lang="en-GB" sz="2400" dirty="0" smtClean="0"/>
              <a:t>interventions may potentially become “</a:t>
            </a:r>
            <a:r>
              <a:rPr lang="en-GB" sz="2400" dirty="0"/>
              <a:t>saturated” by </a:t>
            </a:r>
            <a:r>
              <a:rPr lang="en-GB" sz="2400" dirty="0" smtClean="0"/>
              <a:t>AMR pressure from </a:t>
            </a:r>
            <a:r>
              <a:rPr lang="en-GB" sz="2400" dirty="0"/>
              <a:t>other sources (imported food</a:t>
            </a:r>
            <a:r>
              <a:rPr lang="en-GB" sz="2400" dirty="0" smtClean="0"/>
              <a:t>?).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Can </a:t>
            </a:r>
            <a:r>
              <a:rPr lang="en-GB" sz="2400" dirty="0" smtClean="0"/>
              <a:t>AMR on imported food products affect local AMR interventions? </a:t>
            </a: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82BA7-C329-43ED-A560-8975E04C36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9974F-BE45-4BDD-917E-3AEA6DE2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98" y="3240788"/>
            <a:ext cx="1812998" cy="120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A8961-18C1-4DD7-89D8-1C637C2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98" y="1489520"/>
            <a:ext cx="1816843" cy="121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8F293-FDC8-4E66-8C90-5F63CFA5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75" y="5198841"/>
            <a:ext cx="1816843" cy="1022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BBED-C2B0-4F19-9E05-D798EA9D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098" y="1489520"/>
            <a:ext cx="663966" cy="33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40059-1995-4A96-98BA-4469D25C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09" y="3240789"/>
            <a:ext cx="663966" cy="3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D7CF0-02C1-4361-8ADD-622543110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16" t="57279" r="29119" b="37034"/>
          <a:stretch/>
        </p:blipFill>
        <p:spPr>
          <a:xfrm>
            <a:off x="7758175" y="5198841"/>
            <a:ext cx="801742" cy="448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CB4CF-D245-44D8-82E8-28FCE6E3DF27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8666597" y="2700749"/>
            <a:ext cx="1923" cy="540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A79-B688-4EA7-A2B9-B12C7A516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10243270" y="1881127"/>
            <a:ext cx="235880" cy="4752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E86D27-ADD6-4C2B-AE76-2E898646A651}"/>
              </a:ext>
            </a:extLst>
          </p:cNvPr>
          <p:cNvCxnSpPr>
            <a:cxnSpLocks/>
          </p:cNvCxnSpPr>
          <p:nvPr/>
        </p:nvCxnSpPr>
        <p:spPr>
          <a:xfrm flipH="1">
            <a:off x="9626582" y="2117060"/>
            <a:ext cx="567047" cy="14284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47B85-1BF3-4AB2-9856-2909A4FD63DB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8666597" y="4449453"/>
            <a:ext cx="0" cy="7493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0FCF00-97DF-4F12-BE9A-ED319AE35C23}"/>
              </a:ext>
            </a:extLst>
          </p:cNvPr>
          <p:cNvSpPr txBox="1"/>
          <p:nvPr/>
        </p:nvSpPr>
        <p:spPr>
          <a:xfrm>
            <a:off x="9591008" y="329205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Resistance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695E3-8410-4D24-ACB9-10B6A48BB9C3}"/>
              </a:ext>
            </a:extLst>
          </p:cNvPr>
          <p:cNvCxnSpPr>
            <a:cxnSpLocks/>
          </p:cNvCxnSpPr>
          <p:nvPr/>
        </p:nvCxnSpPr>
        <p:spPr>
          <a:xfrm flipH="1">
            <a:off x="9940009" y="3718935"/>
            <a:ext cx="1923" cy="54003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B8C8B-3FB8-44A8-84DE-FE7665CD5908}"/>
              </a:ext>
            </a:extLst>
          </p:cNvPr>
          <p:cNvCxnSpPr>
            <a:cxnSpLocks/>
          </p:cNvCxnSpPr>
          <p:nvPr/>
        </p:nvCxnSpPr>
        <p:spPr>
          <a:xfrm flipV="1">
            <a:off x="10308845" y="3718935"/>
            <a:ext cx="0" cy="47373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99443247-D858-4EF9-A67F-35C1EA51D21D}"/>
              </a:ext>
            </a:extLst>
          </p:cNvPr>
          <p:cNvSpPr/>
          <p:nvPr/>
        </p:nvSpPr>
        <p:spPr>
          <a:xfrm>
            <a:off x="9816453" y="1939535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CC57DA2-6466-411A-9A69-1FE4E4A69D76}"/>
              </a:ext>
            </a:extLst>
          </p:cNvPr>
          <p:cNvSpPr/>
          <p:nvPr/>
        </p:nvSpPr>
        <p:spPr>
          <a:xfrm>
            <a:off x="8481929" y="2700749"/>
            <a:ext cx="369333" cy="369333"/>
          </a:xfrm>
          <a:prstGeom prst="mathMultiply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8EFF-BE96-4E31-B9A0-6A51AC8434C7}"/>
              </a:ext>
            </a:extLst>
          </p:cNvPr>
          <p:cNvSpPr txBox="1"/>
          <p:nvPr/>
        </p:nvSpPr>
        <p:spPr>
          <a:xfrm>
            <a:off x="6626062" y="1771968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Domestic </a:t>
            </a:r>
          </a:p>
          <a:p>
            <a:r>
              <a:rPr lang="en-GB" dirty="0"/>
              <a:t>Livestock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73AFD-A76C-4F24-8278-C5B1839313CA}"/>
              </a:ext>
            </a:extLst>
          </p:cNvPr>
          <p:cNvSpPr txBox="1"/>
          <p:nvPr/>
        </p:nvSpPr>
        <p:spPr>
          <a:xfrm>
            <a:off x="6672193" y="35342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D7F52-8D14-406D-8EB1-7FBA938CFDB8}"/>
              </a:ext>
            </a:extLst>
          </p:cNvPr>
          <p:cNvSpPr txBox="1"/>
          <p:nvPr/>
        </p:nvSpPr>
        <p:spPr>
          <a:xfrm>
            <a:off x="6626062" y="541453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Imported </a:t>
            </a:r>
          </a:p>
          <a:p>
            <a:r>
              <a:rPr lang="en-GB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3080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27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80"/>
            <a:ext cx="10515600" cy="467328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800" b="1" dirty="0"/>
              <a:t>Chapter Aim: </a:t>
            </a:r>
          </a:p>
          <a:p>
            <a:pPr marL="0" indent="0">
              <a:buNone/>
            </a:pPr>
            <a:r>
              <a:rPr lang="en-GB" sz="2800" dirty="0"/>
              <a:t>Understand how importation of food products can affect </a:t>
            </a:r>
            <a:r>
              <a:rPr lang="en-GB" sz="2800" dirty="0" smtClean="0"/>
              <a:t>local human </a:t>
            </a:r>
            <a:r>
              <a:rPr lang="en-GB" sz="2800" dirty="0"/>
              <a:t>AMR dynamics and livestock </a:t>
            </a:r>
            <a:r>
              <a:rPr lang="en-GB" sz="2800" dirty="0" smtClean="0"/>
              <a:t>interventions…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1 </a:t>
            </a:r>
            <a:r>
              <a:rPr lang="en-GB" dirty="0"/>
              <a:t>– </a:t>
            </a:r>
            <a:r>
              <a:rPr lang="en-GB" dirty="0" smtClean="0"/>
              <a:t>How important is AMR on imported food products?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Part 2 </a:t>
            </a:r>
            <a:r>
              <a:rPr lang="en-GB" dirty="0"/>
              <a:t>– </a:t>
            </a:r>
            <a:r>
              <a:rPr lang="en-GB" dirty="0" smtClean="0"/>
              <a:t>How does imported AMR affect interventions in a “realistic” heterogeneous trade network?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Aims</a:t>
            </a:r>
          </a:p>
        </p:txBody>
      </p:sp>
    </p:spTree>
    <p:extLst>
      <p:ext uri="{BB962C8B-B14F-4D97-AF65-F5344CB8AC3E}">
        <p14:creationId xmlns:p14="http://schemas.microsoft.com/office/powerpoint/2010/main" val="15899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81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“Simple” model </a:t>
            </a:r>
          </a:p>
          <a:p>
            <a:r>
              <a:rPr lang="en-GB" dirty="0"/>
              <a:t>Treats </a:t>
            </a:r>
            <a:r>
              <a:rPr lang="en-GB" dirty="0" smtClean="0"/>
              <a:t>imported food </a:t>
            </a:r>
            <a:r>
              <a:rPr lang="en-GB" dirty="0"/>
              <a:t>as a </a:t>
            </a:r>
            <a:r>
              <a:rPr lang="en-GB" dirty="0" smtClean="0"/>
              <a:t>separate but homogenous </a:t>
            </a:r>
            <a:r>
              <a:rPr lang="en-GB" dirty="0"/>
              <a:t>source of transmission</a:t>
            </a:r>
          </a:p>
          <a:p>
            <a:r>
              <a:rPr lang="en-GB" dirty="0" smtClean="0"/>
              <a:t>Explores </a:t>
            </a:r>
            <a:r>
              <a:rPr lang="en-GB" dirty="0"/>
              <a:t>the general influence of import in a livestock/human transmission model </a:t>
            </a:r>
          </a:p>
          <a:p>
            <a:endParaRPr lang="en-GB" dirty="0"/>
          </a:p>
          <a:p>
            <a:r>
              <a:rPr lang="en-GB" dirty="0"/>
              <a:t>Specifically </a:t>
            </a:r>
            <a:r>
              <a:rPr lang="en-GB" dirty="0" smtClean="0"/>
              <a:t>on the</a:t>
            </a:r>
            <a:r>
              <a:rPr lang="en-GB" dirty="0" smtClean="0"/>
              <a:t> </a:t>
            </a:r>
            <a:r>
              <a:rPr lang="en-GB" dirty="0"/>
              <a:t>effect </a:t>
            </a:r>
            <a:r>
              <a:rPr lang="en-GB" dirty="0" smtClean="0"/>
              <a:t>of livestock curtailment </a:t>
            </a:r>
            <a:r>
              <a:rPr lang="en-GB" dirty="0"/>
              <a:t>interventions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Livestock interventions only affect DOMESTIC livestock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8A529-D0FD-49AA-82D4-D7B7F1AEC710}"/>
              </a:ext>
            </a:extLst>
          </p:cNvPr>
          <p:cNvSpPr/>
          <p:nvPr/>
        </p:nvSpPr>
        <p:spPr>
          <a:xfrm>
            <a:off x="8846226" y="1314318"/>
            <a:ext cx="1842347" cy="12722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A828B-C4D3-444A-B2D8-35AF3C4AC55C}"/>
              </a:ext>
            </a:extLst>
          </p:cNvPr>
          <p:cNvSpPr/>
          <p:nvPr/>
        </p:nvSpPr>
        <p:spPr>
          <a:xfrm>
            <a:off x="8314800" y="2788728"/>
            <a:ext cx="2924782" cy="2860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CE5C6-4FCC-4D5D-8190-AB33FFCB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92" y="2927975"/>
            <a:ext cx="1409400" cy="93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AC156-0EA3-4384-BF7D-54C9F421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03" y="4250265"/>
            <a:ext cx="1412389" cy="9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BC5E-B267-4D4A-A086-A3E6A97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03" y="1658351"/>
            <a:ext cx="1412389" cy="79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F3BC-6398-4741-BB8B-370AE02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4250265"/>
            <a:ext cx="516158" cy="25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F7915-D6A0-4CBD-835C-4A5FCEBC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03" y="2927975"/>
            <a:ext cx="516158" cy="258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E3AC3-1D86-42BD-83F1-09B2AACDB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16" t="57279" r="29119" b="37034"/>
          <a:stretch/>
        </p:blipFill>
        <p:spPr>
          <a:xfrm>
            <a:off x="9051003" y="1658351"/>
            <a:ext cx="623263" cy="34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484B9-45CA-49F4-8F8C-E8233608B0DD}"/>
              </a:ext>
            </a:extLst>
          </p:cNvPr>
          <p:cNvSpPr txBox="1"/>
          <p:nvPr/>
        </p:nvSpPr>
        <p:spPr>
          <a:xfrm>
            <a:off x="8373894" y="5305646"/>
            <a:ext cx="292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/>
              <a:t>UK Human and Livestock Populations</a:t>
            </a: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7B2DC5-1802-4940-94A7-254C1ECE39DF}"/>
              </a:ext>
            </a:extLst>
          </p:cNvPr>
          <p:cNvSpPr/>
          <p:nvPr/>
        </p:nvSpPr>
        <p:spPr>
          <a:xfrm rot="16200000" flipH="1">
            <a:off x="10343668" y="4493324"/>
            <a:ext cx="788880" cy="4554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9534D-5254-4889-AB23-AD90BF2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449007" y="4497730"/>
            <a:ext cx="235880" cy="475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69D454-67CB-4947-9025-7D64BF114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84887" y="4721060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D1C92-9422-425D-AE94-501D4839F21D}"/>
              </a:ext>
            </a:extLst>
          </p:cNvPr>
          <p:cNvCxnSpPr>
            <a:cxnSpLocks/>
          </p:cNvCxnSpPr>
          <p:nvPr/>
        </p:nvCxnSpPr>
        <p:spPr>
          <a:xfrm flipV="1">
            <a:off x="9757197" y="3881121"/>
            <a:ext cx="0" cy="33530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DC043-F273-4E90-B149-F66494C8241C}"/>
              </a:ext>
            </a:extLst>
          </p:cNvPr>
          <p:cNvCxnSpPr>
            <a:cxnSpLocks/>
          </p:cNvCxnSpPr>
          <p:nvPr/>
        </p:nvCxnSpPr>
        <p:spPr>
          <a:xfrm>
            <a:off x="9757197" y="2473611"/>
            <a:ext cx="0" cy="3677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6E990-FB53-44A5-8A2D-E3668966C7F5}"/>
              </a:ext>
            </a:extLst>
          </p:cNvPr>
          <p:cNvSpPr txBox="1"/>
          <p:nvPr/>
        </p:nvSpPr>
        <p:spPr>
          <a:xfrm>
            <a:off x="8904310" y="1314317"/>
            <a:ext cx="1726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/>
              <a:t>Non-UK Food Import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0B61B-FE23-4CBD-9DDE-3D305B63E2CA}"/>
              </a:ext>
            </a:extLst>
          </p:cNvPr>
          <p:cNvSpPr txBox="1"/>
          <p:nvPr/>
        </p:nvSpPr>
        <p:spPr>
          <a:xfrm>
            <a:off x="8899197" y="5753391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Antibiotic Usage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B0E58B-4563-4C99-89EB-42201D203317}"/>
              </a:ext>
            </a:extLst>
          </p:cNvPr>
          <p:cNvSpPr txBox="1"/>
          <p:nvPr/>
        </p:nvSpPr>
        <p:spPr>
          <a:xfrm>
            <a:off x="8899197" y="6006539"/>
            <a:ext cx="2340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Population-level transmission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4ADF4-8C37-4828-BB57-C53B7EFF77BB}"/>
              </a:ext>
            </a:extLst>
          </p:cNvPr>
          <p:cNvSpPr txBox="1"/>
          <p:nvPr/>
        </p:nvSpPr>
        <p:spPr>
          <a:xfrm>
            <a:off x="8904310" y="6259687"/>
            <a:ext cx="24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Within-population transmission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5EBCF-DE79-4ED6-AD52-3B6C33C300C1}"/>
              </a:ext>
            </a:extLst>
          </p:cNvPr>
          <p:cNvCxnSpPr>
            <a:cxnSpLocks/>
          </p:cNvCxnSpPr>
          <p:nvPr/>
        </p:nvCxnSpPr>
        <p:spPr>
          <a:xfrm>
            <a:off x="8511362" y="5907966"/>
            <a:ext cx="366116" cy="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C14DE-2E98-4E92-AC24-907B449423D9}"/>
              </a:ext>
            </a:extLst>
          </p:cNvPr>
          <p:cNvCxnSpPr>
            <a:cxnSpLocks/>
          </p:cNvCxnSpPr>
          <p:nvPr/>
        </p:nvCxnSpPr>
        <p:spPr>
          <a:xfrm>
            <a:off x="8511362" y="616335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47C906-0DAA-4066-8B60-6943FE68B31B}"/>
              </a:ext>
            </a:extLst>
          </p:cNvPr>
          <p:cNvCxnSpPr>
            <a:cxnSpLocks/>
          </p:cNvCxnSpPr>
          <p:nvPr/>
        </p:nvCxnSpPr>
        <p:spPr>
          <a:xfrm>
            <a:off x="8511362" y="6419373"/>
            <a:ext cx="366116" cy="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8303-BD7C-49BB-99A9-BCBF4C0F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“Complex” model </a:t>
            </a:r>
          </a:p>
          <a:p>
            <a:r>
              <a:rPr lang="en-GB" dirty="0"/>
              <a:t>Stratifies </a:t>
            </a:r>
            <a:r>
              <a:rPr lang="en-GB" dirty="0" smtClean="0"/>
              <a:t>the imported food into </a:t>
            </a:r>
            <a:r>
              <a:rPr lang="en-GB" dirty="0"/>
              <a:t>individual countries </a:t>
            </a:r>
            <a:r>
              <a:rPr lang="en-GB" dirty="0" smtClean="0"/>
              <a:t>with specific levels of contamination </a:t>
            </a:r>
            <a:r>
              <a:rPr lang="en-GB" dirty="0"/>
              <a:t>and resistance</a:t>
            </a:r>
          </a:p>
          <a:p>
            <a:endParaRPr lang="en-GB" dirty="0"/>
          </a:p>
          <a:p>
            <a:r>
              <a:rPr lang="en-GB" dirty="0" smtClean="0"/>
              <a:t>Explores the effect of greater levels of heterogeneity in import pressure compared to the previous model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AD6-01D5-4498-9315-39A0EF41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2641"/>
            <a:ext cx="6329837" cy="45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071003B7-B12F-4A96-91C1-8248AE40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6" y="1119783"/>
            <a:ext cx="4118330" cy="41183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439420" y="1028343"/>
            <a:ext cx="5173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 Datasets are required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UK</a:t>
            </a:r>
            <a:r>
              <a:rPr lang="en-GB" dirty="0"/>
              <a:t> Specific Parameterisation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Import</a:t>
            </a:r>
            <a:r>
              <a:rPr lang="en-GB" dirty="0"/>
              <a:t> Parameterisation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694D8-C1C5-4C0E-BB29-B27B929A4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5" r="32430"/>
          <a:stretch/>
        </p:blipFill>
        <p:spPr>
          <a:xfrm>
            <a:off x="646909" y="1727199"/>
            <a:ext cx="3558540" cy="66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A41B1-2F84-450C-AF55-3DCA687A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39" y="5112387"/>
            <a:ext cx="3372329" cy="1558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3CD758-D8A4-41B9-9F16-8581783D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72" y="3086574"/>
            <a:ext cx="1865185" cy="1456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4551680" y="1119783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416D1B-5AA0-4DBB-B7EC-C3E412FC2BFE}"/>
              </a:ext>
            </a:extLst>
          </p:cNvPr>
          <p:cNvSpPr txBox="1"/>
          <p:nvPr/>
        </p:nvSpPr>
        <p:spPr>
          <a:xfrm>
            <a:off x="8836902" y="1213009"/>
            <a:ext cx="3212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Outcome Measures to Fit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Relationship between antibiotic usage and resistance </a:t>
            </a:r>
            <a:r>
              <a:rPr lang="en-GB" sz="1600" dirty="0" smtClean="0"/>
              <a:t>(general)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Part 2 Model – contamination and resistance in imported food products (Import)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Specific and </a:t>
            </a:r>
            <a:r>
              <a:rPr lang="en-GB" sz="1600" dirty="0" smtClean="0"/>
              <a:t>general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Human foodborne disease and resistance (UK</a:t>
            </a:r>
            <a:r>
              <a:rPr lang="en-GB" sz="16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UK Livestock foodborne contamination and resistance (UK)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3168E9-D9CA-423A-8029-3F3AF9071731}"/>
              </a:ext>
            </a:extLst>
          </p:cNvPr>
          <p:cNvCxnSpPr>
            <a:cxnSpLocks/>
          </p:cNvCxnSpPr>
          <p:nvPr/>
        </p:nvCxnSpPr>
        <p:spPr>
          <a:xfrm flipH="1">
            <a:off x="4551680" y="5671068"/>
            <a:ext cx="74980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44B1FE-B674-43E5-B13D-7651C7E2B3D2}"/>
              </a:ext>
            </a:extLst>
          </p:cNvPr>
          <p:cNvSpPr txBox="1"/>
          <p:nvPr/>
        </p:nvSpPr>
        <p:spPr>
          <a:xfrm>
            <a:off x="4826397" y="5818187"/>
            <a:ext cx="694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approximate Bayesian computation (sequential monte </a:t>
            </a:r>
            <a:r>
              <a:rPr lang="en-GB" dirty="0" err="1"/>
              <a:t>carlo</a:t>
            </a:r>
            <a:r>
              <a:rPr lang="en-GB" dirty="0"/>
              <a:t>) – ABC-SMC - model fitting to ensure that model is fitted to ampicillin-resistance in fattening pigs case study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912" y="523811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(Coefficient = 6.61, p = 0.0145)</a:t>
            </a:r>
          </a:p>
        </p:txBody>
      </p:sp>
    </p:spTree>
    <p:extLst>
      <p:ext uri="{BB962C8B-B14F-4D97-AF65-F5344CB8AC3E}">
        <p14:creationId xmlns:p14="http://schemas.microsoft.com/office/powerpoint/2010/main" val="630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11E5D9-282B-4B22-ABDE-437247494D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6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 – Datasets: Specifics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0BD3F-9513-4450-B514-D935A2A9FA64}"/>
              </a:ext>
            </a:extLst>
          </p:cNvPr>
          <p:cNvSpPr txBox="1"/>
          <p:nvPr/>
        </p:nvSpPr>
        <p:spPr>
          <a:xfrm>
            <a:off x="121920" y="1028343"/>
            <a:ext cx="3586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u="sng" dirty="0"/>
              <a:t>UK</a:t>
            </a:r>
            <a:r>
              <a:rPr lang="en-GB" dirty="0"/>
              <a:t> Specific Parameterisation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Parameterise </a:t>
            </a:r>
            <a:r>
              <a:rPr lang="en-GB" dirty="0" smtClean="0"/>
              <a:t>the extent of contamination and resistance found on UK livestock/Humans.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Data taken from epidemiological studies and ECDC data.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smtClean="0"/>
              <a:t>η</a:t>
            </a:r>
            <a:r>
              <a:rPr lang="en-GB" dirty="0" smtClean="0"/>
              <a:t> </a:t>
            </a:r>
            <a:r>
              <a:rPr lang="en-GB" dirty="0"/>
              <a:t>parameter </a:t>
            </a:r>
            <a:r>
              <a:rPr lang="en-GB" dirty="0" smtClean="0"/>
              <a:t>calculated as </a:t>
            </a:r>
            <a:r>
              <a:rPr lang="en-GB" dirty="0" smtClean="0"/>
              <a:t>reduction in prevalence from Salmonella caecum prevalence to the proportion of pig carcass swabs positive for Salmonella. 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3906CB-7BA5-4DD4-83EE-CC23AC8C58F7}"/>
              </a:ext>
            </a:extLst>
          </p:cNvPr>
          <p:cNvCxnSpPr/>
          <p:nvPr/>
        </p:nvCxnSpPr>
        <p:spPr>
          <a:xfrm>
            <a:off x="39116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161B2-2F4D-4F52-93D5-CC30B2EDA02B}"/>
              </a:ext>
            </a:extLst>
          </p:cNvPr>
          <p:cNvSpPr txBox="1"/>
          <p:nvPr/>
        </p:nvSpPr>
        <p:spPr>
          <a:xfrm>
            <a:off x="4171950" y="1028343"/>
            <a:ext cx="39662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u="sng" dirty="0"/>
              <a:t>General</a:t>
            </a:r>
            <a:r>
              <a:rPr lang="en-GB" dirty="0"/>
              <a:t> Resistance/Usage Dataset</a:t>
            </a:r>
          </a:p>
          <a:p>
            <a:pPr marL="342900" indent="-342900">
              <a:buFont typeface="+mj-lt"/>
              <a:buAutoNum type="arabicPeriod" startAt="2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relationship between </a:t>
            </a:r>
            <a:r>
              <a:rPr lang="en-GB" dirty="0" smtClean="0"/>
              <a:t>livestock antibiotic </a:t>
            </a:r>
            <a:r>
              <a:rPr lang="en-GB" dirty="0"/>
              <a:t>usage and resistance.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ECDC and EFSA data on livestock ampicillin sales and ampicillin resistance in pigs from different EU 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Stratified by years (temporal data represents single data points</a:t>
            </a:r>
            <a:r>
              <a:rPr lang="en-GB" dirty="0" smtClean="0"/>
              <a:t>).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EFSA antibiotic sales data standardised to pig sales/usage using pig population correction unit calculations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0363F-2F6D-453E-8921-63716627E289}"/>
              </a:ext>
            </a:extLst>
          </p:cNvPr>
          <p:cNvSpPr txBox="1"/>
          <p:nvPr/>
        </p:nvSpPr>
        <p:spPr>
          <a:xfrm>
            <a:off x="8601709" y="1028343"/>
            <a:ext cx="346837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b="1" u="sng" dirty="0"/>
              <a:t>Import</a:t>
            </a:r>
            <a:r>
              <a:rPr lang="en-GB" dirty="0"/>
              <a:t> Parameterisation</a:t>
            </a:r>
          </a:p>
          <a:p>
            <a:pPr marL="342900" indent="-342900">
              <a:buFont typeface="+mj-lt"/>
              <a:buAutoNum type="arabicPeriod" startAt="3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Parameterise the contamination and resistance </a:t>
            </a:r>
            <a:r>
              <a:rPr lang="en-GB" dirty="0" smtClean="0"/>
              <a:t>on </a:t>
            </a:r>
            <a:r>
              <a:rPr lang="en-GB" dirty="0" smtClean="0"/>
              <a:t>imported food products for different </a:t>
            </a:r>
            <a:r>
              <a:rPr lang="en-GB" dirty="0" smtClean="0"/>
              <a:t>importing </a:t>
            </a:r>
            <a:r>
              <a:rPr lang="en-GB" dirty="0"/>
              <a:t>countries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the % share of each importing country to the UKs total food </a:t>
            </a:r>
            <a:r>
              <a:rPr lang="en-GB" dirty="0" smtClean="0"/>
              <a:t>supply (</a:t>
            </a:r>
            <a:r>
              <a:rPr lang="el-GR" dirty="0" smtClean="0"/>
              <a:t>ψ</a:t>
            </a:r>
            <a:r>
              <a:rPr lang="en-GB" dirty="0" smtClean="0"/>
              <a:t>).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</a:t>
            </a:r>
            <a:r>
              <a:rPr lang="en-GB" dirty="0" smtClean="0"/>
              <a:t>adjusting </a:t>
            </a:r>
            <a:r>
              <a:rPr lang="en-GB" dirty="0"/>
              <a:t>according to livestock food product </a:t>
            </a:r>
            <a:r>
              <a:rPr lang="en-GB" dirty="0" smtClean="0"/>
              <a:t>modelled.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Resistance data taken from 400cm</a:t>
            </a:r>
            <a:r>
              <a:rPr lang="en-GB" baseline="30000" dirty="0"/>
              <a:t>2</a:t>
            </a:r>
            <a:r>
              <a:rPr lang="en-GB" dirty="0"/>
              <a:t> swabs on carcasses </a:t>
            </a:r>
            <a:r>
              <a:rPr lang="en-GB" dirty="0" smtClean="0"/>
              <a:t>only.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976B19-F712-44B7-92C5-C48A333ED5D9}"/>
              </a:ext>
            </a:extLst>
          </p:cNvPr>
          <p:cNvCxnSpPr/>
          <p:nvPr/>
        </p:nvCxnSpPr>
        <p:spPr>
          <a:xfrm>
            <a:off x="8432800" y="1088136"/>
            <a:ext cx="0" cy="56648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12ED0189-E83A-4111-A6A1-632471AE856F}"/>
              </a:ext>
            </a:extLst>
          </p:cNvPr>
          <p:cNvSpPr/>
          <p:nvPr/>
        </p:nvSpPr>
        <p:spPr>
          <a:xfrm>
            <a:off x="5826918" y="3207068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H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FD3B49-E745-4DFF-9FA6-47C4FAB8BCB4}"/>
              </a:ext>
            </a:extLst>
          </p:cNvPr>
          <p:cNvSpPr/>
          <p:nvPr/>
        </p:nvSpPr>
        <p:spPr>
          <a:xfrm>
            <a:off x="5826918" y="98536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SH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52BF4F-942A-4D7E-BD22-660625F78464}"/>
              </a:ext>
            </a:extLst>
          </p:cNvPr>
          <p:cNvSpPr/>
          <p:nvPr/>
        </p:nvSpPr>
        <p:spPr>
          <a:xfrm>
            <a:off x="5826918" y="543353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2835C64-9028-4D94-AD98-665D097A3565}"/>
              </a:ext>
            </a:extLst>
          </p:cNvPr>
          <p:cNvSpPr/>
          <p:nvPr/>
        </p:nvSpPr>
        <p:spPr>
          <a:xfrm>
            <a:off x="2959894" y="189976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SA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E21EFF-EBA0-4FA5-9A29-BD9100C02FCE}"/>
              </a:ext>
            </a:extLst>
          </p:cNvPr>
          <p:cNvSpPr/>
          <p:nvPr/>
        </p:nvSpPr>
        <p:spPr>
          <a:xfrm>
            <a:off x="2959894" y="45191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</a:t>
            </a:r>
            <a:r>
              <a:rPr lang="en-GB" baseline="-25000" dirty="0"/>
              <a:t>RA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79E229-A2F0-45AB-BBCD-794E376C6C8E}"/>
              </a:ext>
            </a:extLst>
          </p:cNvPr>
          <p:cNvSpPr/>
          <p:nvPr/>
        </p:nvSpPr>
        <p:spPr>
          <a:xfrm>
            <a:off x="847725" y="32070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GB" baseline="-25000" dirty="0"/>
              <a:t>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04EBC3-2E65-4B31-B9D5-24798FA4C2F6}"/>
              </a:ext>
            </a:extLst>
          </p:cNvPr>
          <p:cNvSpPr/>
          <p:nvPr/>
        </p:nvSpPr>
        <p:spPr>
          <a:xfrm>
            <a:off x="8832055" y="4721963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RA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F7A824-32C5-4EC4-A664-A604545DE78C}"/>
              </a:ext>
            </a:extLst>
          </p:cNvPr>
          <p:cNvSpPr/>
          <p:nvPr/>
        </p:nvSpPr>
        <p:spPr>
          <a:xfrm>
            <a:off x="8832055" y="1699374"/>
            <a:ext cx="9144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</a:t>
            </a:r>
            <a:r>
              <a:rPr lang="en-GB" baseline="-25000" dirty="0"/>
              <a:t>SA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3E396A0-AD7F-4F58-B6CD-D36E379A30A5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1762125" y="2356961"/>
            <a:ext cx="1197769" cy="130730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22ACA6-AE2E-4F5D-B03B-D5291BDDFE64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1762125" y="3664268"/>
            <a:ext cx="1197769" cy="131206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DD98F8-6B63-4945-9A6A-EF81FB431429}"/>
              </a:ext>
            </a:extLst>
          </p:cNvPr>
          <p:cNvCxnSpPr>
            <a:cxnSpLocks/>
          </p:cNvCxnSpPr>
          <p:nvPr/>
        </p:nvCxnSpPr>
        <p:spPr>
          <a:xfrm>
            <a:off x="3224213" y="2811780"/>
            <a:ext cx="0" cy="170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B02AB9-4775-43E9-A748-7AE980DD2670}"/>
              </a:ext>
            </a:extLst>
          </p:cNvPr>
          <p:cNvCxnSpPr>
            <a:cxnSpLocks/>
          </p:cNvCxnSpPr>
          <p:nvPr/>
        </p:nvCxnSpPr>
        <p:spPr>
          <a:xfrm>
            <a:off x="3576638" y="2811780"/>
            <a:ext cx="0" cy="1704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F0182EB-637A-45FD-85C9-1F786CC303F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744265" y="1646159"/>
            <a:ext cx="1304926" cy="1814513"/>
          </a:xfrm>
          <a:prstGeom prst="bentConnector3">
            <a:avLst>
              <a:gd name="adj1" fmla="val -33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3E20E107-73D0-4D44-B7CD-AE6046153377}"/>
              </a:ext>
            </a:extLst>
          </p:cNvPr>
          <p:cNvCxnSpPr>
            <a:cxnSpLocks/>
            <a:stCxn id="121" idx="0"/>
            <a:endCxn id="123" idx="0"/>
          </p:cNvCxnSpPr>
          <p:nvPr/>
        </p:nvCxnSpPr>
        <p:spPr>
          <a:xfrm rot="16200000" flipH="1" flipV="1">
            <a:off x="1707356" y="1497329"/>
            <a:ext cx="1307307" cy="2112169"/>
          </a:xfrm>
          <a:prstGeom prst="bentConnector3">
            <a:avLst>
              <a:gd name="adj1" fmla="val -53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28A5662-8480-43E8-B363-10FD3A561339}"/>
              </a:ext>
            </a:extLst>
          </p:cNvPr>
          <p:cNvCxnSpPr>
            <a:cxnSpLocks/>
            <a:stCxn id="122" idx="2"/>
            <a:endCxn id="123" idx="2"/>
          </p:cNvCxnSpPr>
          <p:nvPr/>
        </p:nvCxnSpPr>
        <p:spPr>
          <a:xfrm rot="5400000" flipH="1">
            <a:off x="1704976" y="3721418"/>
            <a:ext cx="1312068" cy="2112169"/>
          </a:xfrm>
          <a:prstGeom prst="bentConnector3">
            <a:avLst>
              <a:gd name="adj1" fmla="val -25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28582BC-28C0-4A1D-BD4B-DC237B7D60E1}"/>
              </a:ext>
            </a:extLst>
          </p:cNvPr>
          <p:cNvCxnSpPr>
            <a:cxnSpLocks/>
          </p:cNvCxnSpPr>
          <p:nvPr/>
        </p:nvCxnSpPr>
        <p:spPr>
          <a:xfrm>
            <a:off x="6412706" y="1898572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166E47-5B7F-4047-8530-12C6AAD62B8F}"/>
              </a:ext>
            </a:extLst>
          </p:cNvPr>
          <p:cNvCxnSpPr>
            <a:cxnSpLocks/>
          </p:cNvCxnSpPr>
          <p:nvPr/>
        </p:nvCxnSpPr>
        <p:spPr>
          <a:xfrm>
            <a:off x="6157912" y="1898572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801DD54-C89E-4DEA-829E-7322355FA10B}"/>
              </a:ext>
            </a:extLst>
          </p:cNvPr>
          <p:cNvCxnSpPr>
            <a:cxnSpLocks/>
          </p:cNvCxnSpPr>
          <p:nvPr/>
        </p:nvCxnSpPr>
        <p:spPr>
          <a:xfrm>
            <a:off x="6412706" y="4121468"/>
            <a:ext cx="0" cy="130730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04EBA-890F-420D-86D4-A2F03E808113}"/>
              </a:ext>
            </a:extLst>
          </p:cNvPr>
          <p:cNvCxnSpPr>
            <a:cxnSpLocks/>
          </p:cNvCxnSpPr>
          <p:nvPr/>
        </p:nvCxnSpPr>
        <p:spPr>
          <a:xfrm>
            <a:off x="6157912" y="4121468"/>
            <a:ext cx="0" cy="130730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BED5240-0122-45A2-B701-393BF31381A3}"/>
              </a:ext>
            </a:extLst>
          </p:cNvPr>
          <p:cNvCxnSpPr>
            <a:cxnSpLocks/>
          </p:cNvCxnSpPr>
          <p:nvPr/>
        </p:nvCxnSpPr>
        <p:spPr>
          <a:xfrm>
            <a:off x="1758555" y="3941684"/>
            <a:ext cx="1168003" cy="129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817EC4D-A941-4B40-B171-75852344B4D9}"/>
              </a:ext>
            </a:extLst>
          </p:cNvPr>
          <p:cNvCxnSpPr>
            <a:cxnSpLocks/>
          </p:cNvCxnSpPr>
          <p:nvPr/>
        </p:nvCxnSpPr>
        <p:spPr>
          <a:xfrm flipV="1">
            <a:off x="1758555" y="2104548"/>
            <a:ext cx="1176339" cy="128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AE754DD-5D59-4CC0-B6A7-7AC728733122}"/>
              </a:ext>
            </a:extLst>
          </p:cNvPr>
          <p:cNvCxnSpPr>
            <a:cxnSpLocks/>
          </p:cNvCxnSpPr>
          <p:nvPr/>
        </p:nvCxnSpPr>
        <p:spPr>
          <a:xfrm>
            <a:off x="495301" y="354996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FAC0E84-6C79-45D2-A697-B80C64B36EB5}"/>
              </a:ext>
            </a:extLst>
          </p:cNvPr>
          <p:cNvCxnSpPr>
            <a:cxnSpLocks/>
          </p:cNvCxnSpPr>
          <p:nvPr/>
        </p:nvCxnSpPr>
        <p:spPr>
          <a:xfrm>
            <a:off x="492922" y="3835716"/>
            <a:ext cx="352424" cy="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20F1E11-338F-4D01-A252-91B7BF2BED40}"/>
              </a:ext>
            </a:extLst>
          </p:cNvPr>
          <p:cNvCxnSpPr>
            <a:cxnSpLocks/>
          </p:cNvCxnSpPr>
          <p:nvPr/>
        </p:nvCxnSpPr>
        <p:spPr>
          <a:xfrm>
            <a:off x="6741318" y="3664266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73F81AE-2757-4A71-9B0F-00C29D1CC077}"/>
              </a:ext>
            </a:extLst>
          </p:cNvPr>
          <p:cNvCxnSpPr>
            <a:cxnSpLocks/>
          </p:cNvCxnSpPr>
          <p:nvPr/>
        </p:nvCxnSpPr>
        <p:spPr>
          <a:xfrm>
            <a:off x="5460207" y="3664267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91A5F2-7D50-482D-96BF-5EE93D0549BA}"/>
              </a:ext>
            </a:extLst>
          </p:cNvPr>
          <p:cNvCxnSpPr>
            <a:cxnSpLocks/>
          </p:cNvCxnSpPr>
          <p:nvPr/>
        </p:nvCxnSpPr>
        <p:spPr>
          <a:xfrm>
            <a:off x="3870724" y="2356961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30E51D-5803-4AC7-A098-500218697CDA}"/>
              </a:ext>
            </a:extLst>
          </p:cNvPr>
          <p:cNvCxnSpPr>
            <a:cxnSpLocks/>
          </p:cNvCxnSpPr>
          <p:nvPr/>
        </p:nvCxnSpPr>
        <p:spPr>
          <a:xfrm>
            <a:off x="3864771" y="4976336"/>
            <a:ext cx="352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25D8ED6-4F7E-45C5-8726-8B7F2AB3ECFF}"/>
              </a:ext>
            </a:extLst>
          </p:cNvPr>
          <p:cNvCxnSpPr>
            <a:cxnSpLocks/>
          </p:cNvCxnSpPr>
          <p:nvPr/>
        </p:nvCxnSpPr>
        <p:spPr>
          <a:xfrm>
            <a:off x="6722269" y="1437798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1C19953-7E33-436A-A23C-FE27BB7D6F16}"/>
              </a:ext>
            </a:extLst>
          </p:cNvPr>
          <p:cNvCxnSpPr>
            <a:cxnSpLocks/>
          </p:cNvCxnSpPr>
          <p:nvPr/>
        </p:nvCxnSpPr>
        <p:spPr>
          <a:xfrm>
            <a:off x="6722269" y="5885973"/>
            <a:ext cx="35242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4093CF-5577-4D51-AB0D-FB9DCE60D5B3}"/>
              </a:ext>
            </a:extLst>
          </p:cNvPr>
          <p:cNvCxnSpPr>
            <a:cxnSpLocks/>
          </p:cNvCxnSpPr>
          <p:nvPr/>
        </p:nvCxnSpPr>
        <p:spPr>
          <a:xfrm>
            <a:off x="3874294" y="2095527"/>
            <a:ext cx="2221706" cy="90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DEE4B6F-A635-4F05-99E3-9A85BF123D81}"/>
              </a:ext>
            </a:extLst>
          </p:cNvPr>
          <p:cNvCxnSpPr>
            <a:cxnSpLocks/>
          </p:cNvCxnSpPr>
          <p:nvPr/>
        </p:nvCxnSpPr>
        <p:spPr>
          <a:xfrm flipV="1">
            <a:off x="3893555" y="5261134"/>
            <a:ext cx="2442950" cy="84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C2C2362-2CC9-4969-AB15-30E5E2CF079C}"/>
              </a:ext>
            </a:extLst>
          </p:cNvPr>
          <p:cNvCxnSpPr>
            <a:cxnSpLocks/>
          </p:cNvCxnSpPr>
          <p:nvPr/>
        </p:nvCxnSpPr>
        <p:spPr>
          <a:xfrm flipH="1">
            <a:off x="6219826" y="2092107"/>
            <a:ext cx="2612230" cy="1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D0931C-DA76-48E0-A795-EF1BEC61BB88}"/>
              </a:ext>
            </a:extLst>
          </p:cNvPr>
          <p:cNvCxnSpPr>
            <a:cxnSpLocks/>
          </p:cNvCxnSpPr>
          <p:nvPr/>
        </p:nvCxnSpPr>
        <p:spPr>
          <a:xfrm flipH="1" flipV="1">
            <a:off x="6523607" y="5261134"/>
            <a:ext cx="230844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C02A7A5-1C81-40ED-BFDB-77645C29E4D5}"/>
              </a:ext>
            </a:extLst>
          </p:cNvPr>
          <p:cNvSpPr txBox="1"/>
          <p:nvPr/>
        </p:nvSpPr>
        <p:spPr>
          <a:xfrm>
            <a:off x="2144644" y="81994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7C08CEE-03B0-46AC-9F46-D57FFB182145}"/>
              </a:ext>
            </a:extLst>
          </p:cNvPr>
          <p:cNvSpPr txBox="1"/>
          <p:nvPr/>
        </p:nvSpPr>
        <p:spPr>
          <a:xfrm>
            <a:off x="2117127" y="576905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A2AA7C-ED26-4E43-80E7-85C54881DB85}"/>
              </a:ext>
            </a:extLst>
          </p:cNvPr>
          <p:cNvSpPr txBox="1"/>
          <p:nvPr/>
        </p:nvSpPr>
        <p:spPr>
          <a:xfrm>
            <a:off x="2167023" y="14055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53BE48-B4B0-4594-8D68-8B669599AFAC}"/>
              </a:ext>
            </a:extLst>
          </p:cNvPr>
          <p:cNvSpPr txBox="1"/>
          <p:nvPr/>
        </p:nvSpPr>
        <p:spPr>
          <a:xfrm>
            <a:off x="2213019" y="30528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r>
              <a:rPr lang="en-GB" baseline="-25000" dirty="0"/>
              <a:t>AA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A73072C-8ABC-4A50-8BFA-CD23FB3AD9E3}"/>
              </a:ext>
            </a:extLst>
          </p:cNvPr>
          <p:cNvSpPr txBox="1"/>
          <p:nvPr/>
        </p:nvSpPr>
        <p:spPr>
          <a:xfrm>
            <a:off x="2190839" y="386445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αβ</a:t>
            </a:r>
            <a:r>
              <a:rPr lang="en-GB" baseline="-25000" dirty="0"/>
              <a:t>AA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2A57A8A-8C2E-49EE-B7A3-1E2A101607E7}"/>
              </a:ext>
            </a:extLst>
          </p:cNvPr>
          <p:cNvSpPr txBox="1"/>
          <p:nvPr/>
        </p:nvSpPr>
        <p:spPr>
          <a:xfrm>
            <a:off x="1983630" y="231213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 </a:t>
            </a:r>
            <a:r>
              <a:rPr lang="el-GR" dirty="0"/>
              <a:t>ζ</a:t>
            </a:r>
            <a:endParaRPr lang="en-GB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1A4223-B925-4200-A7D9-0AA52A3D0475}"/>
              </a:ext>
            </a:extLst>
          </p:cNvPr>
          <p:cNvSpPr txBox="1"/>
          <p:nvPr/>
        </p:nvSpPr>
        <p:spPr>
          <a:xfrm>
            <a:off x="1960467" y="46070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½</a:t>
            </a:r>
            <a:r>
              <a:rPr lang="el-GR" dirty="0"/>
              <a:t>αζ</a:t>
            </a:r>
            <a:endParaRPr lang="en-GB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7B39DB-D16E-46D5-9577-64D10B03AAD2}"/>
              </a:ext>
            </a:extLst>
          </p:cNvPr>
          <p:cNvSpPr txBox="1"/>
          <p:nvPr/>
        </p:nvSpPr>
        <p:spPr>
          <a:xfrm>
            <a:off x="60158" y="3365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CB2161-C0ED-4D8F-9D15-02ECE4765DAE}"/>
              </a:ext>
            </a:extLst>
          </p:cNvPr>
          <p:cNvSpPr txBox="1"/>
          <p:nvPr/>
        </p:nvSpPr>
        <p:spPr>
          <a:xfrm>
            <a:off x="44871" y="36612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7C5AE0-ACF2-4F48-B0CB-A69278E89652}"/>
              </a:ext>
            </a:extLst>
          </p:cNvPr>
          <p:cNvSpPr txBox="1"/>
          <p:nvPr/>
        </p:nvSpPr>
        <p:spPr>
          <a:xfrm>
            <a:off x="4170042" y="21722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560E1C-886B-4313-95D0-BD1D71F59C0E}"/>
              </a:ext>
            </a:extLst>
          </p:cNvPr>
          <p:cNvSpPr txBox="1"/>
          <p:nvPr/>
        </p:nvSpPr>
        <p:spPr>
          <a:xfrm>
            <a:off x="4159325" y="47751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894C65-F7ED-43E0-9BE8-2799CD1435DC}"/>
              </a:ext>
            </a:extLst>
          </p:cNvPr>
          <p:cNvSpPr txBox="1"/>
          <p:nvPr/>
        </p:nvSpPr>
        <p:spPr>
          <a:xfrm>
            <a:off x="7074693" y="346233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D35C963-E709-4D5E-A997-8BD3A85AE77E}"/>
              </a:ext>
            </a:extLst>
          </p:cNvPr>
          <p:cNvSpPr txBox="1"/>
          <p:nvPr/>
        </p:nvSpPr>
        <p:spPr>
          <a:xfrm>
            <a:off x="5049191" y="35023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1B4F6CF-EE64-427E-BDE4-DD3F33F436DC}"/>
              </a:ext>
            </a:extLst>
          </p:cNvPr>
          <p:cNvSpPr txBox="1"/>
          <p:nvPr/>
        </p:nvSpPr>
        <p:spPr>
          <a:xfrm>
            <a:off x="7074693" y="57013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E5F2EF6-A594-48F7-8BBD-A81C5D3083C7}"/>
              </a:ext>
            </a:extLst>
          </p:cNvPr>
          <p:cNvSpPr txBox="1"/>
          <p:nvPr/>
        </p:nvSpPr>
        <p:spPr>
          <a:xfrm>
            <a:off x="7005637" y="121717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B8D691-D4B6-40CD-9A8E-3E448AF7D01C}"/>
              </a:ext>
            </a:extLst>
          </p:cNvPr>
          <p:cNvSpPr txBox="1"/>
          <p:nvPr/>
        </p:nvSpPr>
        <p:spPr>
          <a:xfrm>
            <a:off x="4614870" y="16853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ηψβ</a:t>
            </a:r>
            <a:r>
              <a:rPr lang="en-GB" baseline="-25000" dirty="0" smtClean="0"/>
              <a:t>HA</a:t>
            </a:r>
            <a:endParaRPr lang="en-GB" baseline="-25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AD70AA-C964-47E7-99BC-17EF904B03F0}"/>
              </a:ext>
            </a:extLst>
          </p:cNvPr>
          <p:cNvSpPr txBox="1"/>
          <p:nvPr/>
        </p:nvSpPr>
        <p:spPr>
          <a:xfrm>
            <a:off x="4652254" y="52611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ηψαβ</a:t>
            </a:r>
            <a:r>
              <a:rPr lang="en-GB" baseline="-25000" dirty="0" smtClean="0"/>
              <a:t>HA</a:t>
            </a:r>
            <a:endParaRPr lang="en-GB" baseline="-250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269183-8715-4E10-84FA-3D74FF7C83CF}"/>
              </a:ext>
            </a:extLst>
          </p:cNvPr>
          <p:cNvSpPr txBox="1"/>
          <p:nvPr/>
        </p:nvSpPr>
        <p:spPr>
          <a:xfrm>
            <a:off x="7293603" y="16993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β</a:t>
            </a:r>
            <a:r>
              <a:rPr lang="en-GB" baseline="-25000" dirty="0" smtClean="0"/>
              <a:t>HA</a:t>
            </a:r>
            <a:endParaRPr lang="en-GB" baseline="-250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339D17-1C33-424A-8059-A01F700E14EC}"/>
              </a:ext>
            </a:extLst>
          </p:cNvPr>
          <p:cNvSpPr txBox="1"/>
          <p:nvPr/>
        </p:nvSpPr>
        <p:spPr>
          <a:xfrm>
            <a:off x="7262342" y="524410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(1-</a:t>
            </a:r>
            <a:r>
              <a:rPr lang="el-GR" dirty="0"/>
              <a:t>ψ</a:t>
            </a:r>
            <a:r>
              <a:rPr lang="en-GB" dirty="0"/>
              <a:t>)</a:t>
            </a:r>
            <a:r>
              <a:rPr lang="el-GR" dirty="0"/>
              <a:t>αβ</a:t>
            </a:r>
            <a:r>
              <a:rPr lang="en-GB" baseline="-25000" dirty="0" smtClean="0"/>
              <a:t>HA</a:t>
            </a:r>
            <a:endParaRPr lang="en-GB" baseline="-250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5730BAE-81FB-4DDF-9311-C74EEE400CA8}"/>
              </a:ext>
            </a:extLst>
          </p:cNvPr>
          <p:cNvSpPr txBox="1"/>
          <p:nvPr/>
        </p:nvSpPr>
        <p:spPr>
          <a:xfrm>
            <a:off x="5822645" y="447062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7DED21-6F89-4AAE-B4BA-3A220C0AB887}"/>
              </a:ext>
            </a:extLst>
          </p:cNvPr>
          <p:cNvSpPr txBox="1"/>
          <p:nvPr/>
        </p:nvSpPr>
        <p:spPr>
          <a:xfrm>
            <a:off x="6391748" y="23613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05ED3A-63FC-4AB0-9A50-8FF3097A8C76}"/>
              </a:ext>
            </a:extLst>
          </p:cNvPr>
          <p:cNvSpPr txBox="1"/>
          <p:nvPr/>
        </p:nvSpPr>
        <p:spPr>
          <a:xfrm>
            <a:off x="3569705" y="3430668"/>
            <a:ext cx="3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τθ</a:t>
            </a:r>
            <a:endParaRPr lang="en-GB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75E60B-73A2-4741-BE64-24C8CFBF0861}"/>
              </a:ext>
            </a:extLst>
          </p:cNvPr>
          <p:cNvSpPr txBox="1"/>
          <p:nvPr/>
        </p:nvSpPr>
        <p:spPr>
          <a:xfrm>
            <a:off x="2908018" y="34317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36093B0-4FEC-458C-989B-29C57CC79ABB}"/>
              </a:ext>
            </a:extLst>
          </p:cNvPr>
          <p:cNvSpPr txBox="1"/>
          <p:nvPr/>
        </p:nvSpPr>
        <p:spPr>
          <a:xfrm>
            <a:off x="1739182" y="6289235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LIVESTOCK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8D9139-771F-4FF2-9B63-8C4B601CF0AF}"/>
              </a:ext>
            </a:extLst>
          </p:cNvPr>
          <p:cNvSpPr txBox="1"/>
          <p:nvPr/>
        </p:nvSpPr>
        <p:spPr>
          <a:xfrm>
            <a:off x="5794529" y="643333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HUMANS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D79E86F-8942-4ACF-9406-8DE30E86A6EB}"/>
              </a:ext>
            </a:extLst>
          </p:cNvPr>
          <p:cNvSpPr txBox="1"/>
          <p:nvPr/>
        </p:nvSpPr>
        <p:spPr>
          <a:xfrm>
            <a:off x="8369324" y="6301238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IMPORTED FOOD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A2C6-C595-47F7-A833-B2503CDA947F}"/>
              </a:ext>
            </a:extLst>
          </p:cNvPr>
          <p:cNvSpPr txBox="1"/>
          <p:nvPr/>
        </p:nvSpPr>
        <p:spPr>
          <a:xfrm>
            <a:off x="7960659" y="3540237"/>
            <a:ext cx="315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</a:t>
            </a:r>
            <a:r>
              <a:rPr lang="en-GB" baseline="-25000" dirty="0"/>
              <a:t>SA</a:t>
            </a:r>
            <a:r>
              <a:rPr lang="en-GB" dirty="0"/>
              <a:t> = </a:t>
            </a:r>
            <a:r>
              <a:rPr lang="en-GB" dirty="0" smtClean="0"/>
              <a:t>Proportion </a:t>
            </a:r>
            <a:r>
              <a:rPr lang="en-GB" dirty="0"/>
              <a:t>of Imports </a:t>
            </a:r>
            <a:r>
              <a:rPr lang="en-GB" dirty="0" smtClean="0"/>
              <a:t>Resistant*Proportion </a:t>
            </a:r>
            <a:r>
              <a:rPr lang="en-GB" dirty="0"/>
              <a:t>of Import Contaminated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7960659" y="273689"/>
            <a:ext cx="38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IMP</a:t>
            </a:r>
            <a:r>
              <a:rPr lang="en-GB" baseline="-25000" dirty="0" smtClean="0"/>
              <a:t>SA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smtClean="0"/>
              <a:t>1-Proportion of Imports Resistant)*Proportion of Import Contaminated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18702</TotalTime>
  <Words>1802</Words>
  <Application>Microsoft Office PowerPoint</Application>
  <PresentationFormat>Widescreen</PresentationFormat>
  <Paragraphs>262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Understanding the role of global food trade on the transmission dynamics of antibiotic-resistant foodborne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role of global food trade on the transmission dynamics of antibiotic-resistant foodborne bacteria</dc:title>
  <dc:creator>MORGAN Alex</dc:creator>
  <cp:lastModifiedBy>MORGAN Alex</cp:lastModifiedBy>
  <cp:revision>45</cp:revision>
  <dcterms:created xsi:type="dcterms:W3CDTF">2022-01-14T12:22:10Z</dcterms:created>
  <dcterms:modified xsi:type="dcterms:W3CDTF">2022-01-29T18:12:11Z</dcterms:modified>
</cp:coreProperties>
</file>